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26"/>
  </p:notesMasterIdLst>
  <p:handoutMasterIdLst>
    <p:handoutMasterId r:id="rId27"/>
  </p:handoutMasterIdLst>
  <p:sldIdLst>
    <p:sldId id="256" r:id="rId5"/>
    <p:sldId id="257" r:id="rId6"/>
    <p:sldId id="270" r:id="rId7"/>
    <p:sldId id="258" r:id="rId8"/>
    <p:sldId id="259" r:id="rId9"/>
    <p:sldId id="268" r:id="rId10"/>
    <p:sldId id="269" r:id="rId11"/>
    <p:sldId id="271" r:id="rId12"/>
    <p:sldId id="272" r:id="rId13"/>
    <p:sldId id="260" r:id="rId14"/>
    <p:sldId id="261" r:id="rId15"/>
    <p:sldId id="262" r:id="rId16"/>
    <p:sldId id="273" r:id="rId17"/>
    <p:sldId id="263" r:id="rId18"/>
    <p:sldId id="264" r:id="rId19"/>
    <p:sldId id="265" r:id="rId20"/>
    <p:sldId id="266" r:id="rId21"/>
    <p:sldId id="267" r:id="rId22"/>
    <p:sldId id="276" r:id="rId23"/>
    <p:sldId id="274" r:id="rId24"/>
    <p:sldId id="275" r:id="rId25"/>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17" autoAdjust="0"/>
    <p:restoredTop sz="83151"/>
  </p:normalViewPr>
  <p:slideViewPr>
    <p:cSldViewPr snapToGrid="0">
      <p:cViewPr varScale="1">
        <p:scale>
          <a:sx n="81" d="100"/>
          <a:sy n="81" d="100"/>
        </p:scale>
        <p:origin x="200" y="688"/>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8/22/24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3</a:t>
            </a:fld>
            <a:endParaRPr lang="en-US"/>
          </a:p>
        </p:txBody>
      </p:sp>
    </p:spTree>
    <p:extLst>
      <p:ext uri="{BB962C8B-B14F-4D97-AF65-F5344CB8AC3E}">
        <p14:creationId xmlns:p14="http://schemas.microsoft.com/office/powerpoint/2010/main" val="413492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7</a:t>
            </a:fld>
            <a:endParaRPr lang="en-US"/>
          </a:p>
        </p:txBody>
      </p:sp>
    </p:spTree>
    <p:extLst>
      <p:ext uri="{BB962C8B-B14F-4D97-AF65-F5344CB8AC3E}">
        <p14:creationId xmlns:p14="http://schemas.microsoft.com/office/powerpoint/2010/main" val="402476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14</a:t>
            </a:fld>
            <a:endParaRPr lang="en-US"/>
          </a:p>
        </p:txBody>
      </p:sp>
    </p:spTree>
    <p:extLst>
      <p:ext uri="{BB962C8B-B14F-4D97-AF65-F5344CB8AC3E}">
        <p14:creationId xmlns:p14="http://schemas.microsoft.com/office/powerpoint/2010/main" val="336873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72985F-36CD-4D87-8C89-674A558E8057}" type="slidenum">
              <a:rPr lang="en-US" smtClean="0"/>
              <a:t>18</a:t>
            </a:fld>
            <a:endParaRPr lang="en-US"/>
          </a:p>
        </p:txBody>
      </p:sp>
    </p:spTree>
    <p:extLst>
      <p:ext uri="{BB962C8B-B14F-4D97-AF65-F5344CB8AC3E}">
        <p14:creationId xmlns:p14="http://schemas.microsoft.com/office/powerpoint/2010/main" val="171073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20</a:t>
            </a:fld>
            <a:endParaRPr lang="en-US"/>
          </a:p>
        </p:txBody>
      </p:sp>
    </p:spTree>
    <p:extLst>
      <p:ext uri="{BB962C8B-B14F-4D97-AF65-F5344CB8AC3E}">
        <p14:creationId xmlns:p14="http://schemas.microsoft.com/office/powerpoint/2010/main" val="2861320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6" name="Footer Placeholder 5">
            <a:extLst>
              <a:ext uri="{FF2B5EF4-FFF2-40B4-BE49-F238E27FC236}">
                <a16:creationId xmlns:a16="http://schemas.microsoft.com/office/drawing/2014/main" id="{E82207EF-1A49-4BEC-B35C-772E1E2EFECD}"/>
              </a:ext>
            </a:extLst>
          </p:cNvPr>
          <p:cNvSpPr>
            <a:spLocks noGrp="1"/>
          </p:cNvSpPr>
          <p:nvPr>
            <p:ph type="ftr" sz="quarter" idx="32"/>
          </p:nvPr>
        </p:nvSpPr>
        <p:spPr/>
        <p:txBody>
          <a:bodyPr/>
          <a:lstStyle/>
          <a:p>
            <a:endParaRPr lang="nb-NO" dirty="0"/>
          </a:p>
        </p:txBody>
      </p:sp>
      <p:sp>
        <p:nvSpPr>
          <p:cNvPr id="7" name="Slide Number Placeholder 6">
            <a:extLst>
              <a:ext uri="{FF2B5EF4-FFF2-40B4-BE49-F238E27FC236}">
                <a16:creationId xmlns:a16="http://schemas.microsoft.com/office/drawing/2014/main" id="{23134CF4-4951-4824-A36D-2B6BAEF472C0}"/>
              </a:ext>
            </a:extLst>
          </p:cNvPr>
          <p:cNvSpPr>
            <a:spLocks noGrp="1"/>
          </p:cNvSpPr>
          <p:nvPr>
            <p:ph type="sldNum" sz="quarter" idx="33"/>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hyperlink" Target="https://phys.libretexts.org/Bookshelves/University_Physics/University_Physics_(OpenStax)/University_Physics_III_-_Optics_and_Modern_Physics_(OpenStax)/06%3A_Photons_and_Matter_Waves/6.02%3A_Blackbody_Radi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1</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21/8/2024</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484715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645F90-D00A-E19E-82D9-50E5927FEDB0}"/>
              </a:ext>
            </a:extLst>
          </p:cNvPr>
          <p:cNvSpPr>
            <a:spLocks noGrp="1"/>
          </p:cNvSpPr>
          <p:nvPr>
            <p:ph type="body" sz="quarter" idx="16"/>
          </p:nvPr>
        </p:nvSpPr>
        <p:spPr/>
        <p:txBody>
          <a:bodyPr/>
          <a:lstStyle/>
          <a:p>
            <a:r>
              <a:rPr lang="en-US" dirty="0"/>
              <a:t>Fra </a:t>
            </a:r>
            <a:r>
              <a:rPr lang="en-US" dirty="0" err="1"/>
              <a:t>Jstor</a:t>
            </a:r>
            <a:r>
              <a:rPr lang="en-US" dirty="0"/>
              <a:t> Collections</a:t>
            </a:r>
          </a:p>
        </p:txBody>
      </p:sp>
      <p:sp>
        <p:nvSpPr>
          <p:cNvPr id="4" name="Title 3">
            <a:extLst>
              <a:ext uri="{FF2B5EF4-FFF2-40B4-BE49-F238E27FC236}">
                <a16:creationId xmlns:a16="http://schemas.microsoft.com/office/drawing/2014/main" id="{F772982F-1A67-CDD4-3C5A-B28E546306A5}"/>
              </a:ext>
            </a:extLst>
          </p:cNvPr>
          <p:cNvSpPr>
            <a:spLocks noGrp="1"/>
          </p:cNvSpPr>
          <p:nvPr>
            <p:ph type="title"/>
          </p:nvPr>
        </p:nvSpPr>
        <p:spPr/>
        <p:txBody>
          <a:bodyPr/>
          <a:lstStyle/>
          <a:p>
            <a:r>
              <a:rPr lang="en-US" dirty="0"/>
              <a:t>Louis de Broglie (1892-1987)</a:t>
            </a:r>
          </a:p>
        </p:txBody>
      </p:sp>
      <p:sp>
        <p:nvSpPr>
          <p:cNvPr id="5" name="Subtitle 4">
            <a:extLst>
              <a:ext uri="{FF2B5EF4-FFF2-40B4-BE49-F238E27FC236}">
                <a16:creationId xmlns:a16="http://schemas.microsoft.com/office/drawing/2014/main" id="{19176845-BB5F-27DB-EFEB-507892C1CDBE}"/>
              </a:ext>
            </a:extLst>
          </p:cNvPr>
          <p:cNvSpPr>
            <a:spLocks noGrp="1"/>
          </p:cNvSpPr>
          <p:nvPr>
            <p:ph type="subTitle" idx="13"/>
          </p:nvPr>
        </p:nvSpPr>
        <p:spPr/>
        <p:txBody>
          <a:bodyPr/>
          <a:lstStyle/>
          <a:p>
            <a:endParaRPr lang="en-US"/>
          </a:p>
        </p:txBody>
      </p:sp>
      <p:sp>
        <p:nvSpPr>
          <p:cNvPr id="7" name="Footer Placeholder 6">
            <a:extLst>
              <a:ext uri="{FF2B5EF4-FFF2-40B4-BE49-F238E27FC236}">
                <a16:creationId xmlns:a16="http://schemas.microsoft.com/office/drawing/2014/main" id="{065AC473-0799-8F90-5F40-F60F79A9460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F7FD4DB-DE79-E20D-3F7D-32B24401DF62}"/>
              </a:ext>
            </a:extLst>
          </p:cNvPr>
          <p:cNvSpPr>
            <a:spLocks noGrp="1"/>
          </p:cNvSpPr>
          <p:nvPr>
            <p:ph type="sldNum" sz="quarter" idx="12"/>
          </p:nvPr>
        </p:nvSpPr>
        <p:spPr/>
        <p:txBody>
          <a:bodyPr/>
          <a:lstStyle/>
          <a:p>
            <a:r>
              <a:rPr lang="en-US"/>
              <a:t>Side </a:t>
            </a:r>
            <a:fld id="{5251F420-7306-4E7C-A79E-F31A38F7D392}" type="slidenum">
              <a:rPr lang="en-US" smtClean="0"/>
              <a:pPr/>
              <a:t>10</a:t>
            </a:fld>
            <a:endParaRPr lang="en-US" dirty="0"/>
          </a:p>
        </p:txBody>
      </p:sp>
      <p:sp>
        <p:nvSpPr>
          <p:cNvPr id="12" name="Content Placeholder 11">
            <a:extLst>
              <a:ext uri="{FF2B5EF4-FFF2-40B4-BE49-F238E27FC236}">
                <a16:creationId xmlns:a16="http://schemas.microsoft.com/office/drawing/2014/main" id="{1C2375E3-5653-26FE-8E0F-06A7F7141E4C}"/>
              </a:ext>
            </a:extLst>
          </p:cNvPr>
          <p:cNvSpPr>
            <a:spLocks noGrp="1"/>
          </p:cNvSpPr>
          <p:nvPr>
            <p:ph sz="half" idx="29"/>
          </p:nvPr>
        </p:nvSpPr>
        <p:spPr/>
        <p:txBody>
          <a:bodyPr/>
          <a:lstStyle/>
          <a:p>
            <a:pPr marL="0" indent="0">
              <a:buNone/>
            </a:pPr>
            <a:r>
              <a:rPr lang="en-US" dirty="0" err="1"/>
              <a:t>Fransk</a:t>
            </a:r>
            <a:r>
              <a:rPr lang="en-US" dirty="0"/>
              <a:t> </a:t>
            </a:r>
            <a:r>
              <a:rPr lang="en-US" dirty="0" err="1"/>
              <a:t>aristokrat</a:t>
            </a:r>
            <a:r>
              <a:rPr lang="en-US" dirty="0"/>
              <a:t> </a:t>
            </a:r>
            <a:r>
              <a:rPr lang="en-US" dirty="0" err="1"/>
              <a:t>og</a:t>
            </a:r>
            <a:r>
              <a:rPr lang="en-US" dirty="0"/>
              <a:t> </a:t>
            </a:r>
            <a:r>
              <a:rPr lang="en-US" dirty="0" err="1"/>
              <a:t>fysiker</a:t>
            </a:r>
            <a:r>
              <a:rPr lang="en-US" dirty="0"/>
              <a:t>. I PhD-</a:t>
            </a:r>
            <a:r>
              <a:rPr lang="en-US" dirty="0" err="1"/>
              <a:t>avhandlingen</a:t>
            </a:r>
            <a:r>
              <a:rPr lang="en-US" dirty="0"/>
              <a:t> (1924) </a:t>
            </a:r>
            <a:r>
              <a:rPr lang="en-US" dirty="0" err="1"/>
              <a:t>postulerte</a:t>
            </a:r>
            <a:r>
              <a:rPr lang="en-US" dirty="0"/>
              <a:t> </a:t>
            </a:r>
            <a:r>
              <a:rPr lang="en-US" dirty="0" err="1"/>
              <a:t>han</a:t>
            </a:r>
            <a:r>
              <a:rPr lang="en-US" dirty="0"/>
              <a:t> at all </a:t>
            </a:r>
            <a:r>
              <a:rPr lang="en-US" dirty="0" err="1"/>
              <a:t>materie</a:t>
            </a:r>
            <a:r>
              <a:rPr lang="en-US" dirty="0"/>
              <a:t> </a:t>
            </a:r>
            <a:r>
              <a:rPr lang="en-US" dirty="0" err="1"/>
              <a:t>har</a:t>
            </a:r>
            <a:r>
              <a:rPr lang="en-US" dirty="0"/>
              <a:t> </a:t>
            </a:r>
            <a:r>
              <a:rPr lang="en-US" dirty="0" err="1"/>
              <a:t>en</a:t>
            </a:r>
            <a:r>
              <a:rPr lang="en-US" dirty="0"/>
              <a:t> </a:t>
            </a:r>
            <a:r>
              <a:rPr lang="en-US" dirty="0" err="1"/>
              <a:t>assosiert</a:t>
            </a:r>
            <a:r>
              <a:rPr lang="en-US" dirty="0"/>
              <a:t> </a:t>
            </a:r>
            <a:r>
              <a:rPr lang="en-US" dirty="0" err="1"/>
              <a:t>bølgelengde</a:t>
            </a:r>
            <a:r>
              <a:rPr lang="en-US" dirty="0"/>
              <a:t>. </a:t>
            </a:r>
            <a:r>
              <a:rPr lang="en-US" dirty="0" err="1"/>
              <a:t>Nobelpris</a:t>
            </a:r>
            <a:r>
              <a:rPr lang="en-US" dirty="0"/>
              <a:t> (1929).</a:t>
            </a:r>
          </a:p>
          <a:p>
            <a:pPr marL="0" indent="0">
              <a:buNone/>
            </a:pPr>
            <a:r>
              <a:rPr lang="en-US" dirty="0"/>
              <a:t>“After long reflection in solitude and meditation, I suddenly had the idea, during the year 1923, that the discovery made by Einstein in 1905 should be </a:t>
            </a:r>
            <a:r>
              <a:rPr lang="en-US" dirty="0" err="1"/>
              <a:t>generalised</a:t>
            </a:r>
            <a:r>
              <a:rPr lang="en-US" dirty="0"/>
              <a:t> by extending it to all material particles and notably to electrons.” </a:t>
            </a:r>
          </a:p>
        </p:txBody>
      </p:sp>
      <p:pic>
        <p:nvPicPr>
          <p:cNvPr id="18" name="Picture Placeholder 17" descr="A person in a suit with his arms crossed&#10;&#10;Description automatically generated">
            <a:extLst>
              <a:ext uri="{FF2B5EF4-FFF2-40B4-BE49-F238E27FC236}">
                <a16:creationId xmlns:a16="http://schemas.microsoft.com/office/drawing/2014/main" id="{E56C45F2-DA43-419E-5E61-1EBF027FE78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2673" b="2673"/>
          <a:stretch>
            <a:fillRect/>
          </a:stretch>
        </p:blipFill>
        <p:spPr/>
      </p:pic>
    </p:spTree>
    <p:extLst>
      <p:ext uri="{BB962C8B-B14F-4D97-AF65-F5344CB8AC3E}">
        <p14:creationId xmlns:p14="http://schemas.microsoft.com/office/powerpoint/2010/main" val="265099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F1919E-E4D1-91E4-DDD2-32C30AD0C837}"/>
              </a:ext>
            </a:extLst>
          </p:cNvPr>
          <p:cNvSpPr>
            <a:spLocks noGrp="1"/>
          </p:cNvSpPr>
          <p:nvPr>
            <p:ph type="title"/>
          </p:nvPr>
        </p:nvSpPr>
        <p:spPr/>
        <p:txBody>
          <a:bodyPr/>
          <a:lstStyle/>
          <a:p>
            <a:r>
              <a:rPr lang="en-US" dirty="0" err="1"/>
              <a:t>Diffraksjon</a:t>
            </a:r>
            <a:r>
              <a:rPr lang="en-US" dirty="0"/>
              <a:t> av </a:t>
            </a:r>
            <a:r>
              <a:rPr lang="en-US" dirty="0" err="1"/>
              <a:t>lysbølger</a:t>
            </a:r>
            <a:r>
              <a:rPr lang="en-US" dirty="0"/>
              <a:t>, </a:t>
            </a:r>
            <a:r>
              <a:rPr lang="en-US" dirty="0" err="1"/>
              <a:t>figur</a:t>
            </a:r>
            <a:r>
              <a:rPr lang="en-US" dirty="0"/>
              <a:t> 1.6 </a:t>
            </a:r>
            <a:r>
              <a:rPr lang="en-US" dirty="0" err="1"/>
              <a:t>i</a:t>
            </a:r>
            <a:r>
              <a:rPr lang="en-US" dirty="0"/>
              <a:t> Engel</a:t>
            </a:r>
          </a:p>
        </p:txBody>
      </p:sp>
      <p:sp>
        <p:nvSpPr>
          <p:cNvPr id="12" name="Text Placeholder 11">
            <a:extLst>
              <a:ext uri="{FF2B5EF4-FFF2-40B4-BE49-F238E27FC236}">
                <a16:creationId xmlns:a16="http://schemas.microsoft.com/office/drawing/2014/main" id="{97FD0870-6B90-3BAF-7248-B3FBB399D8C0}"/>
              </a:ext>
            </a:extLst>
          </p:cNvPr>
          <p:cNvSpPr>
            <a:spLocks noGrp="1"/>
          </p:cNvSpPr>
          <p:nvPr>
            <p:ph type="body" sz="quarter" idx="28"/>
          </p:nvPr>
        </p:nvSpPr>
        <p:spPr/>
        <p:txBody>
          <a:bodyPr/>
          <a:lstStyle/>
          <a:p>
            <a:endParaRPr lang="en-US"/>
          </a:p>
        </p:txBody>
      </p:sp>
      <p:sp>
        <p:nvSpPr>
          <p:cNvPr id="8" name="Slide Number Placeholder 7">
            <a:extLst>
              <a:ext uri="{FF2B5EF4-FFF2-40B4-BE49-F238E27FC236}">
                <a16:creationId xmlns:a16="http://schemas.microsoft.com/office/drawing/2014/main" id="{6DA64FC9-674A-2B08-FC5A-2B84900B3D7E}"/>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11</a:t>
            </a:fld>
            <a:endParaRPr lang="en-US" dirty="0"/>
          </a:p>
        </p:txBody>
      </p:sp>
      <p:pic>
        <p:nvPicPr>
          <p:cNvPr id="16" name="Picture Placeholder 15" descr="A diagram of a distance and distance&#10;&#10;Description automatically generated">
            <a:extLst>
              <a:ext uri="{FF2B5EF4-FFF2-40B4-BE49-F238E27FC236}">
                <a16:creationId xmlns:a16="http://schemas.microsoft.com/office/drawing/2014/main" id="{551AA3D6-602A-08D5-F0E5-6A6C2B08A06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612" t="8021" r="-1612" b="3897"/>
          <a:stretch/>
        </p:blipFill>
        <p:spPr>
          <a:xfrm>
            <a:off x="0" y="916012"/>
            <a:ext cx="12192000" cy="5941988"/>
          </a:xfrm>
        </p:spPr>
      </p:pic>
    </p:spTree>
    <p:extLst>
      <p:ext uri="{BB962C8B-B14F-4D97-AF65-F5344CB8AC3E}">
        <p14:creationId xmlns:p14="http://schemas.microsoft.com/office/powerpoint/2010/main" val="2638534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3117-DD54-EABA-75E3-5C3B39DF6124}"/>
              </a:ext>
            </a:extLst>
          </p:cNvPr>
          <p:cNvSpPr>
            <a:spLocks noGrp="1"/>
          </p:cNvSpPr>
          <p:nvPr>
            <p:ph type="title"/>
          </p:nvPr>
        </p:nvSpPr>
        <p:spPr/>
        <p:txBody>
          <a:bodyPr/>
          <a:lstStyle/>
          <a:p>
            <a:endParaRPr lang="en-US"/>
          </a:p>
        </p:txBody>
      </p:sp>
      <p:pic>
        <p:nvPicPr>
          <p:cNvPr id="6" name="Picture Placeholder 5" descr="A diagram of a graph&#10;&#10;Description automatically generated with medium confidence">
            <a:extLst>
              <a:ext uri="{FF2B5EF4-FFF2-40B4-BE49-F238E27FC236}">
                <a16:creationId xmlns:a16="http://schemas.microsoft.com/office/drawing/2014/main" id="{1F80B2D0-9FC4-C692-71FF-1A6E25E8599E}"/>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8960" t="6353" r="-13562" b="1784"/>
          <a:stretch/>
        </p:blipFill>
        <p:spPr>
          <a:xfrm>
            <a:off x="0" y="647114"/>
            <a:ext cx="12192000" cy="6210886"/>
          </a:xfrm>
        </p:spPr>
      </p:pic>
      <p:sp>
        <p:nvSpPr>
          <p:cNvPr id="4" name="Text Placeholder 3">
            <a:extLst>
              <a:ext uri="{FF2B5EF4-FFF2-40B4-BE49-F238E27FC236}">
                <a16:creationId xmlns:a16="http://schemas.microsoft.com/office/drawing/2014/main" id="{9BFF2A68-E8F4-0B77-7055-A72F0C40757B}"/>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277840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drawing of a cat and a dog&#10;&#10;Description automatically generated">
            <a:extLst>
              <a:ext uri="{FF2B5EF4-FFF2-40B4-BE49-F238E27FC236}">
                <a16:creationId xmlns:a16="http://schemas.microsoft.com/office/drawing/2014/main" id="{0360BC6D-D21F-FED6-0F8B-209E96807B53}"/>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08" r="-373" b="180"/>
          <a:stretch/>
        </p:blipFill>
        <p:spPr>
          <a:xfrm>
            <a:off x="1565562" y="1585407"/>
            <a:ext cx="8556013" cy="4150624"/>
          </a:xfrm>
        </p:spPr>
      </p:pic>
      <p:sp>
        <p:nvSpPr>
          <p:cNvPr id="6" name="Text Placeholder 5">
            <a:extLst>
              <a:ext uri="{FF2B5EF4-FFF2-40B4-BE49-F238E27FC236}">
                <a16:creationId xmlns:a16="http://schemas.microsoft.com/office/drawing/2014/main" id="{1FE1013E-D4E9-4032-B72B-7CCAD8E6EEEC}"/>
              </a:ext>
            </a:extLst>
          </p:cNvPr>
          <p:cNvSpPr>
            <a:spLocks noGrp="1"/>
          </p:cNvSpPr>
          <p:nvPr>
            <p:ph type="body" sz="quarter" idx="16"/>
          </p:nvPr>
        </p:nvSpPr>
        <p:spPr/>
        <p:txBody>
          <a:bodyPr/>
          <a:lstStyle/>
          <a:p>
            <a:endParaRPr lang="en-US"/>
          </a:p>
        </p:txBody>
      </p:sp>
      <p:sp>
        <p:nvSpPr>
          <p:cNvPr id="2" name="Title 1">
            <a:extLst>
              <a:ext uri="{FF2B5EF4-FFF2-40B4-BE49-F238E27FC236}">
                <a16:creationId xmlns:a16="http://schemas.microsoft.com/office/drawing/2014/main" id="{D7334B58-13EB-A31D-A45F-EFDD524480BE}"/>
              </a:ext>
            </a:extLst>
          </p:cNvPr>
          <p:cNvSpPr>
            <a:spLocks noGrp="1"/>
          </p:cNvSpPr>
          <p:nvPr>
            <p:ph type="title"/>
          </p:nvPr>
        </p:nvSpPr>
        <p:spPr>
          <a:xfrm>
            <a:off x="380168" y="161944"/>
            <a:ext cx="10842014" cy="754068"/>
          </a:xfrm>
        </p:spPr>
        <p:txBody>
          <a:bodyPr/>
          <a:lstStyle/>
          <a:p>
            <a:r>
              <a:rPr lang="en-US" dirty="0" err="1"/>
              <a:t>Dobbeltspalteforsøk</a:t>
            </a:r>
            <a:r>
              <a:rPr lang="en-US" dirty="0"/>
              <a:t> </a:t>
            </a:r>
            <a:r>
              <a:rPr lang="en-US" dirty="0" err="1"/>
              <a:t>og</a:t>
            </a:r>
            <a:r>
              <a:rPr lang="en-US" dirty="0"/>
              <a:t> </a:t>
            </a:r>
            <a:r>
              <a:rPr lang="en-US" dirty="0" err="1"/>
              <a:t>Schrödingers</a:t>
            </a:r>
            <a:r>
              <a:rPr lang="en-US" dirty="0"/>
              <a:t> </a:t>
            </a:r>
            <a:r>
              <a:rPr lang="en-US" dirty="0" err="1"/>
              <a:t>katt</a:t>
            </a:r>
            <a:endParaRPr lang="en-US" dirty="0"/>
          </a:p>
        </p:txBody>
      </p:sp>
      <p:sp>
        <p:nvSpPr>
          <p:cNvPr id="5" name="Subtitle 4">
            <a:extLst>
              <a:ext uri="{FF2B5EF4-FFF2-40B4-BE49-F238E27FC236}">
                <a16:creationId xmlns:a16="http://schemas.microsoft.com/office/drawing/2014/main" id="{7E14C3F2-9292-BBC5-25EF-D1F38D5DC6DD}"/>
              </a:ext>
            </a:extLst>
          </p:cNvPr>
          <p:cNvSpPr>
            <a:spLocks noGrp="1"/>
          </p:cNvSpPr>
          <p:nvPr>
            <p:ph type="subTitle" idx="13"/>
          </p:nvPr>
        </p:nvSpPr>
        <p:spPr/>
        <p:txBody>
          <a:bodyPr/>
          <a:lstStyle/>
          <a:p>
            <a:endParaRPr lang="en-US"/>
          </a:p>
        </p:txBody>
      </p:sp>
    </p:spTree>
    <p:extLst>
      <p:ext uri="{BB962C8B-B14F-4D97-AF65-F5344CB8AC3E}">
        <p14:creationId xmlns:p14="http://schemas.microsoft.com/office/powerpoint/2010/main" val="258883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03B-BC71-24FB-E3BE-23EABF78B51C}"/>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97FA6E3C-E96C-72C7-FAD9-7FEC2B9E686B}"/>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B24036B9-37BC-A836-9C74-120FD022C85A}"/>
              </a:ext>
            </a:extLst>
          </p:cNvPr>
          <p:cNvSpPr>
            <a:spLocks noGrp="1"/>
          </p:cNvSpPr>
          <p:nvPr>
            <p:ph type="body" sz="quarter" idx="28"/>
          </p:nvPr>
        </p:nvSpPr>
        <p:spPr/>
        <p:txBody>
          <a:bodyPr/>
          <a:lstStyle/>
          <a:p>
            <a:endParaRPr lang="en-US"/>
          </a:p>
        </p:txBody>
      </p:sp>
      <p:pic>
        <p:nvPicPr>
          <p:cNvPr id="5" name="double_slit2">
            <a:hlinkClick r:id="" action="ppaction://media"/>
            <a:extLst>
              <a:ext uri="{FF2B5EF4-FFF2-40B4-BE49-F238E27FC236}">
                <a16:creationId xmlns:a16="http://schemas.microsoft.com/office/drawing/2014/main" id="{949C71E0-42AF-6C13-8347-8A6C3EEFAC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695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509-4044-CA49-D98E-002078F756A5}"/>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A641AFD-16B1-10B3-E3F4-D6BF828D7CDD}"/>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CA4E7DDB-F69D-1CA8-10FB-75C8F30A2BA3}"/>
              </a:ext>
            </a:extLst>
          </p:cNvPr>
          <p:cNvSpPr>
            <a:spLocks noGrp="1"/>
          </p:cNvSpPr>
          <p:nvPr>
            <p:ph type="body" sz="quarter" idx="28"/>
          </p:nvPr>
        </p:nvSpPr>
        <p:spPr/>
        <p:txBody>
          <a:bodyPr/>
          <a:lstStyle/>
          <a:p>
            <a:endParaRPr lang="en-US"/>
          </a:p>
        </p:txBody>
      </p:sp>
      <p:pic>
        <p:nvPicPr>
          <p:cNvPr id="5" name="double_slit">
            <a:hlinkClick r:id="" action="ppaction://media"/>
            <a:extLst>
              <a:ext uri="{FF2B5EF4-FFF2-40B4-BE49-F238E27FC236}">
                <a16:creationId xmlns:a16="http://schemas.microsoft.com/office/drawing/2014/main" id="{C8FEC401-DA58-4D9B-EA6B-49DB146E5E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926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01A34D-8FFA-BFB1-64C8-8D58FEB72A05}"/>
              </a:ext>
            </a:extLst>
          </p:cNvPr>
          <p:cNvSpPr>
            <a:spLocks noGrp="1"/>
          </p:cNvSpPr>
          <p:nvPr>
            <p:ph type="title"/>
          </p:nvPr>
        </p:nvSpPr>
        <p:spPr>
          <a:xfrm>
            <a:off x="380168" y="161944"/>
            <a:ext cx="11431664" cy="754068"/>
          </a:xfrm>
        </p:spPr>
        <p:txBody>
          <a:bodyPr/>
          <a:lstStyle/>
          <a:p>
            <a:r>
              <a:rPr lang="en-US" dirty="0"/>
              <a:t>Ved </a:t>
            </a:r>
            <a:r>
              <a:rPr lang="en-US" dirty="0" err="1"/>
              <a:t>lav</a:t>
            </a:r>
            <a:r>
              <a:rPr lang="en-US" dirty="0"/>
              <a:t> </a:t>
            </a:r>
            <a:r>
              <a:rPr lang="en-US" dirty="0" err="1"/>
              <a:t>intensitet</a:t>
            </a:r>
            <a:r>
              <a:rPr lang="en-US" dirty="0"/>
              <a:t> </a:t>
            </a:r>
            <a:r>
              <a:rPr lang="en-US" dirty="0" err="1"/>
              <a:t>vil</a:t>
            </a:r>
            <a:r>
              <a:rPr lang="en-US" dirty="0"/>
              <a:t> </a:t>
            </a:r>
            <a:r>
              <a:rPr lang="en-US" dirty="0" err="1"/>
              <a:t>enkeltpartikler</a:t>
            </a:r>
            <a:r>
              <a:rPr lang="en-US" dirty="0"/>
              <a:t> </a:t>
            </a:r>
            <a:r>
              <a:rPr lang="en-US" dirty="0" err="1"/>
              <a:t>nå</a:t>
            </a:r>
            <a:r>
              <a:rPr lang="en-US" dirty="0"/>
              <a:t> </a:t>
            </a:r>
            <a:r>
              <a:rPr lang="en-US" dirty="0" err="1"/>
              <a:t>frem</a:t>
            </a:r>
            <a:r>
              <a:rPr lang="en-US" dirty="0"/>
              <a:t> </a:t>
            </a:r>
            <a:r>
              <a:rPr lang="en-US" dirty="0" err="1"/>
              <a:t>til</a:t>
            </a:r>
            <a:r>
              <a:rPr lang="en-US" dirty="0"/>
              <a:t> </a:t>
            </a:r>
            <a:r>
              <a:rPr lang="en-US" dirty="0" err="1"/>
              <a:t>skjermen</a:t>
            </a:r>
            <a:endParaRPr lang="en-US" dirty="0"/>
          </a:p>
        </p:txBody>
      </p:sp>
      <p:pic>
        <p:nvPicPr>
          <p:cNvPr id="6" name="Picture Placeholder 5" descr="A blue and white stripes&#10;&#10;Description automatically generated with medium confidence">
            <a:extLst>
              <a:ext uri="{FF2B5EF4-FFF2-40B4-BE49-F238E27FC236}">
                <a16:creationId xmlns:a16="http://schemas.microsoft.com/office/drawing/2014/main" id="{CCFB3388-7209-5F46-120E-1400B58CE4D6}"/>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5845" t="5740" r="-22597" b="-2768"/>
          <a:stretch/>
        </p:blipFill>
        <p:spPr>
          <a:xfrm>
            <a:off x="20" y="1180008"/>
            <a:ext cx="12191980" cy="5677992"/>
          </a:xfrm>
          <a:noFill/>
        </p:spPr>
      </p:pic>
      <p:sp>
        <p:nvSpPr>
          <p:cNvPr id="13" name="Text Placeholder 3">
            <a:extLst>
              <a:ext uri="{FF2B5EF4-FFF2-40B4-BE49-F238E27FC236}">
                <a16:creationId xmlns:a16="http://schemas.microsoft.com/office/drawing/2014/main" id="{A5B1B5A2-F799-AD02-C2C8-9F91E77E90DA}"/>
              </a:ext>
            </a:extLst>
          </p:cNvPr>
          <p:cNvSpPr>
            <a:spLocks noGrp="1"/>
          </p:cNvSpPr>
          <p:nvPr>
            <p:ph type="body" sz="quarter" idx="28"/>
          </p:nvPr>
        </p:nvSpPr>
        <p:spPr>
          <a:xfrm>
            <a:off x="381001" y="6280142"/>
            <a:ext cx="1021262" cy="202980"/>
          </a:xfrm>
        </p:spPr>
        <p:txBody>
          <a:bodyPr/>
          <a:lstStyle/>
          <a:p>
            <a:endParaRPr lang="en-US"/>
          </a:p>
        </p:txBody>
      </p:sp>
    </p:spTree>
    <p:extLst>
      <p:ext uri="{BB962C8B-B14F-4D97-AF65-F5344CB8AC3E}">
        <p14:creationId xmlns:p14="http://schemas.microsoft.com/office/powerpoint/2010/main" val="308110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04C0-68C3-91F5-2788-8E38D532A7FD}"/>
              </a:ext>
            </a:extLst>
          </p:cNvPr>
          <p:cNvSpPr>
            <a:spLocks noGrp="1"/>
          </p:cNvSpPr>
          <p:nvPr>
            <p:ph type="title"/>
          </p:nvPr>
        </p:nvSpPr>
        <p:spPr/>
        <p:txBody>
          <a:bodyPr/>
          <a:lstStyle/>
          <a:p>
            <a:endParaRPr lang="en-US"/>
          </a:p>
        </p:txBody>
      </p:sp>
      <p:pic>
        <p:nvPicPr>
          <p:cNvPr id="6" name="Picture Placeholder 5" descr="Diagram of a diagram of a camera&#10;&#10;Description automatically generated">
            <a:extLst>
              <a:ext uri="{FF2B5EF4-FFF2-40B4-BE49-F238E27FC236}">
                <a16:creationId xmlns:a16="http://schemas.microsoft.com/office/drawing/2014/main" id="{117CDD74-91E6-F616-3BCE-110D115DC44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6747" t="-3914" r="-26747" b="1152"/>
          <a:stretch/>
        </p:blipFill>
        <p:spPr>
          <a:xfrm>
            <a:off x="0" y="0"/>
            <a:ext cx="12192000" cy="6858000"/>
          </a:xfrm>
        </p:spPr>
      </p:pic>
      <p:sp>
        <p:nvSpPr>
          <p:cNvPr id="4" name="Text Placeholder 3">
            <a:extLst>
              <a:ext uri="{FF2B5EF4-FFF2-40B4-BE49-F238E27FC236}">
                <a16:creationId xmlns:a16="http://schemas.microsoft.com/office/drawing/2014/main" id="{5E9B999F-D819-A7C7-3666-7A82E7A7B0C5}"/>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1475376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C465A4E0-0070-55BE-711A-C80F0EF573D5}"/>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t="4411" b="4411"/>
          <a:stretch>
            <a:fillRect/>
          </a:stretch>
        </p:blipFill>
        <p:spPr/>
      </p:pic>
      <p:sp>
        <p:nvSpPr>
          <p:cNvPr id="6" name="Text Placeholder 5">
            <a:extLst>
              <a:ext uri="{FF2B5EF4-FFF2-40B4-BE49-F238E27FC236}">
                <a16:creationId xmlns:a16="http://schemas.microsoft.com/office/drawing/2014/main" id="{B640CAF6-DAC2-4AC1-521C-244F17E3D602}"/>
              </a:ext>
            </a:extLst>
          </p:cNvPr>
          <p:cNvSpPr>
            <a:spLocks noGrp="1"/>
          </p:cNvSpPr>
          <p:nvPr>
            <p:ph type="body" sz="quarter" idx="16"/>
          </p:nvPr>
        </p:nvSpPr>
        <p:spPr/>
        <p:txBody>
          <a:bodyPr/>
          <a:lstStyle/>
          <a:p>
            <a:r>
              <a:rPr lang="en-US" dirty="0"/>
              <a:t>Av The American Institute of Physics credits the photo [1] to AB </a:t>
            </a:r>
            <a:r>
              <a:rPr lang="en-US" dirty="0" err="1"/>
              <a:t>Lagrelius</a:t>
            </a:r>
            <a:r>
              <a:rPr lang="en-US" dirty="0"/>
              <a:t> &amp; Westphal, which is the Swedish company used by the Nobel Foundation for most photos of its book series Les Prix Nobel. – Niels Bohr's Nobel Prize biography, from 1922, </a:t>
            </a:r>
            <a:r>
              <a:rPr lang="en-US" dirty="0" err="1"/>
              <a:t>Offentlig</a:t>
            </a:r>
            <a:r>
              <a:rPr lang="en-US" dirty="0"/>
              <a:t> </a:t>
            </a:r>
            <a:r>
              <a:rPr lang="en-US" dirty="0" err="1"/>
              <a:t>eiendom</a:t>
            </a:r>
            <a:r>
              <a:rPr lang="en-US" dirty="0"/>
              <a:t>, https://</a:t>
            </a:r>
            <a:r>
              <a:rPr lang="en-US" dirty="0" err="1"/>
              <a:t>commons.wikimedia.org</a:t>
            </a:r>
            <a:r>
              <a:rPr lang="en-US" dirty="0"/>
              <a:t>/w/</a:t>
            </a:r>
            <a:r>
              <a:rPr lang="en-US" dirty="0" err="1"/>
              <a:t>index.php?curid</a:t>
            </a:r>
            <a:r>
              <a:rPr lang="en-US" dirty="0"/>
              <a:t>=288274</a:t>
            </a:r>
          </a:p>
        </p:txBody>
      </p:sp>
      <p:sp>
        <p:nvSpPr>
          <p:cNvPr id="2" name="Title 1">
            <a:extLst>
              <a:ext uri="{FF2B5EF4-FFF2-40B4-BE49-F238E27FC236}">
                <a16:creationId xmlns:a16="http://schemas.microsoft.com/office/drawing/2014/main" id="{7716FB20-BBBE-C63A-472C-D00C53310032}"/>
              </a:ext>
            </a:extLst>
          </p:cNvPr>
          <p:cNvSpPr>
            <a:spLocks noGrp="1"/>
          </p:cNvSpPr>
          <p:nvPr>
            <p:ph type="title"/>
          </p:nvPr>
        </p:nvSpPr>
        <p:spPr/>
        <p:txBody>
          <a:bodyPr/>
          <a:lstStyle/>
          <a:p>
            <a:r>
              <a:rPr lang="en-US" dirty="0"/>
              <a:t>Niels Bohr (1885-1962)</a:t>
            </a:r>
          </a:p>
        </p:txBody>
      </p:sp>
      <p:sp>
        <p:nvSpPr>
          <p:cNvPr id="5" name="Subtitle 4">
            <a:extLst>
              <a:ext uri="{FF2B5EF4-FFF2-40B4-BE49-F238E27FC236}">
                <a16:creationId xmlns:a16="http://schemas.microsoft.com/office/drawing/2014/main" id="{07B48EB9-853E-E094-86CC-288D486F6182}"/>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F177E501-E114-E9EE-EFCD-FAE31A321AE3}"/>
              </a:ext>
            </a:extLst>
          </p:cNvPr>
          <p:cNvSpPr>
            <a:spLocks noGrp="1"/>
          </p:cNvSpPr>
          <p:nvPr>
            <p:ph sz="half" idx="29"/>
          </p:nvPr>
        </p:nvSpPr>
        <p:spPr>
          <a:xfrm>
            <a:off x="380169" y="1003335"/>
            <a:ext cx="5715831" cy="5692721"/>
          </a:xfrm>
        </p:spPr>
        <p:txBody>
          <a:bodyPr/>
          <a:lstStyle/>
          <a:p>
            <a:pPr marL="0" indent="0">
              <a:buNone/>
            </a:pPr>
            <a:r>
              <a:rPr lang="en-US" dirty="0"/>
              <a:t>Dansk </a:t>
            </a:r>
            <a:r>
              <a:rPr lang="en-US" dirty="0" err="1"/>
              <a:t>fysiker</a:t>
            </a:r>
            <a:r>
              <a:rPr lang="en-US" dirty="0"/>
              <a:t>, </a:t>
            </a:r>
            <a:r>
              <a:rPr lang="en-US" dirty="0" err="1"/>
              <a:t>oppfinneren</a:t>
            </a:r>
            <a:r>
              <a:rPr lang="en-US" dirty="0"/>
              <a:t> av </a:t>
            </a:r>
            <a:r>
              <a:rPr lang="en-US" dirty="0" err="1"/>
              <a:t>Bohrs</a:t>
            </a:r>
            <a:r>
              <a:rPr lang="en-US" dirty="0"/>
              <a:t> </a:t>
            </a:r>
            <a:r>
              <a:rPr lang="en-US" dirty="0" err="1"/>
              <a:t>atommodell</a:t>
            </a:r>
            <a:r>
              <a:rPr lang="en-US" dirty="0"/>
              <a:t> (1913). </a:t>
            </a:r>
            <a:r>
              <a:rPr lang="en-US" dirty="0" err="1"/>
              <a:t>Nobelpris</a:t>
            </a:r>
            <a:r>
              <a:rPr lang="en-US" dirty="0"/>
              <a:t> 1922.</a:t>
            </a:r>
          </a:p>
          <a:p>
            <a:pPr marL="0" indent="0">
              <a:buNone/>
            </a:pPr>
            <a:endParaRPr lang="en-US" dirty="0"/>
          </a:p>
          <a:p>
            <a:pPr marL="0" indent="0">
              <a:buNone/>
            </a:pPr>
            <a:r>
              <a:rPr lang="en-US" dirty="0"/>
              <a:t>Denne </a:t>
            </a:r>
            <a:r>
              <a:rPr lang="en-US" dirty="0" err="1"/>
              <a:t>modellen</a:t>
            </a:r>
            <a:r>
              <a:rPr lang="en-US" dirty="0"/>
              <a:t> er </a:t>
            </a:r>
            <a:r>
              <a:rPr lang="en-US" dirty="0" err="1"/>
              <a:t>indirekte</a:t>
            </a:r>
            <a:r>
              <a:rPr lang="en-US" dirty="0"/>
              <a:t> </a:t>
            </a:r>
            <a:r>
              <a:rPr lang="en-US" dirty="0" err="1"/>
              <a:t>finansert</a:t>
            </a:r>
            <a:r>
              <a:rPr lang="en-US" dirty="0"/>
              <a:t> av Carlsberg </a:t>
            </a:r>
            <a:r>
              <a:rPr lang="en-US" dirty="0" err="1"/>
              <a:t>bryggerier</a:t>
            </a:r>
            <a:endParaRPr lang="en-US" dirty="0"/>
          </a:p>
          <a:p>
            <a:pPr marL="0" indent="0">
              <a:buNone/>
            </a:pPr>
            <a:endParaRPr lang="en-US" dirty="0"/>
          </a:p>
          <a:p>
            <a:pPr marL="0" indent="0">
              <a:buNone/>
            </a:pPr>
            <a:r>
              <a:rPr lang="en-US" dirty="0" err="1"/>
              <a:t>Sparket</a:t>
            </a:r>
            <a:r>
              <a:rPr lang="en-US" dirty="0"/>
              <a:t> </a:t>
            </a:r>
            <a:r>
              <a:rPr lang="en-US" dirty="0" err="1"/>
              <a:t>fotball</a:t>
            </a:r>
            <a:r>
              <a:rPr lang="en-US" dirty="0"/>
              <a:t> </a:t>
            </a:r>
            <a:r>
              <a:rPr lang="en-US" dirty="0" err="1"/>
              <a:t>på</a:t>
            </a:r>
            <a:r>
              <a:rPr lang="en-US" dirty="0"/>
              <a:t> </a:t>
            </a:r>
            <a:r>
              <a:rPr lang="en-US" dirty="0" err="1"/>
              <a:t>landslaget</a:t>
            </a:r>
            <a:r>
              <a:rPr lang="en-US" dirty="0"/>
              <a:t>.</a:t>
            </a:r>
          </a:p>
          <a:p>
            <a:pPr marL="0" indent="0">
              <a:buNone/>
            </a:pPr>
            <a:endParaRPr lang="en-US" dirty="0"/>
          </a:p>
          <a:p>
            <a:pPr marL="0" indent="0">
              <a:buNone/>
            </a:pPr>
            <a:r>
              <a:rPr lang="en-US" dirty="0" err="1"/>
              <a:t>Flyktet</a:t>
            </a:r>
            <a:r>
              <a:rPr lang="en-US" dirty="0"/>
              <a:t> </a:t>
            </a:r>
            <a:r>
              <a:rPr lang="en-US" dirty="0" err="1"/>
              <a:t>fra</a:t>
            </a:r>
            <a:r>
              <a:rPr lang="en-US" dirty="0"/>
              <a:t> Sverige </a:t>
            </a:r>
            <a:r>
              <a:rPr lang="en-US" dirty="0" err="1"/>
              <a:t>til</a:t>
            </a:r>
            <a:r>
              <a:rPr lang="en-US" dirty="0"/>
              <a:t> USA under WW2, </a:t>
            </a:r>
            <a:r>
              <a:rPr lang="en-US" dirty="0" err="1"/>
              <a:t>satt</a:t>
            </a:r>
            <a:r>
              <a:rPr lang="en-US" dirty="0"/>
              <a:t> over </a:t>
            </a:r>
            <a:r>
              <a:rPr lang="en-US" dirty="0" err="1"/>
              <a:t>bombeluken</a:t>
            </a:r>
            <a:r>
              <a:rPr lang="en-US" dirty="0"/>
              <a:t> </a:t>
            </a:r>
            <a:r>
              <a:rPr lang="en-US" dirty="0" err="1"/>
              <a:t>på</a:t>
            </a:r>
            <a:r>
              <a:rPr lang="en-US" dirty="0"/>
              <a:t> et </a:t>
            </a:r>
            <a:r>
              <a:rPr lang="en-US" dirty="0" err="1"/>
              <a:t>militærfly</a:t>
            </a:r>
            <a:r>
              <a:rPr lang="en-US" dirty="0"/>
              <a:t>, </a:t>
            </a:r>
            <a:r>
              <a:rPr lang="en-US" dirty="0" err="1"/>
              <a:t>klar</a:t>
            </a:r>
            <a:r>
              <a:rPr lang="en-US" dirty="0"/>
              <a:t> med </a:t>
            </a:r>
            <a:r>
              <a:rPr lang="en-US" dirty="0" err="1"/>
              <a:t>fallskjerm</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68838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91DD25-B907-CCD8-A129-B73B47651640}"/>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A531844D-4021-48A3-2C87-1AADD0BBEDBB}"/>
              </a:ext>
            </a:extLst>
          </p:cNvPr>
          <p:cNvSpPr>
            <a:spLocks noGrp="1"/>
          </p:cNvSpPr>
          <p:nvPr>
            <p:ph type="title"/>
          </p:nvPr>
        </p:nvSpPr>
        <p:spPr/>
        <p:txBody>
          <a:bodyPr/>
          <a:lstStyle/>
          <a:p>
            <a:r>
              <a:rPr lang="en-US" dirty="0" err="1"/>
              <a:t>Klassisk</a:t>
            </a:r>
            <a:r>
              <a:rPr lang="en-US" dirty="0"/>
              <a:t> atom er </a:t>
            </a:r>
            <a:r>
              <a:rPr lang="en-US" dirty="0" err="1"/>
              <a:t>ustablit</a:t>
            </a:r>
            <a:r>
              <a:rPr lang="en-US" dirty="0"/>
              <a:t>	</a:t>
            </a:r>
          </a:p>
        </p:txBody>
      </p:sp>
      <p:sp>
        <p:nvSpPr>
          <p:cNvPr id="7" name="Footer Placeholder 6">
            <a:extLst>
              <a:ext uri="{FF2B5EF4-FFF2-40B4-BE49-F238E27FC236}">
                <a16:creationId xmlns:a16="http://schemas.microsoft.com/office/drawing/2014/main" id="{8C1370A5-6E40-9E57-FEF3-EDB472133619}"/>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4264BC2-9A34-C7B8-84DF-B1A296CF1519}"/>
              </a:ext>
            </a:extLst>
          </p:cNvPr>
          <p:cNvSpPr>
            <a:spLocks noGrp="1"/>
          </p:cNvSpPr>
          <p:nvPr>
            <p:ph type="sldNum" sz="quarter" idx="12"/>
          </p:nvPr>
        </p:nvSpPr>
        <p:spPr/>
        <p:txBody>
          <a:bodyPr/>
          <a:lstStyle/>
          <a:p>
            <a:r>
              <a:rPr lang="en-US"/>
              <a:t>Side </a:t>
            </a:r>
            <a:fld id="{5251F420-7306-4E7C-A79E-F31A38F7D392}" type="slidenum">
              <a:rPr lang="en-US" smtClean="0"/>
              <a:pPr/>
              <a:t>19</a:t>
            </a:fld>
            <a:endParaRPr lang="en-US" dirty="0"/>
          </a:p>
        </p:txBody>
      </p:sp>
      <p:pic>
        <p:nvPicPr>
          <p:cNvPr id="10" name="Picture 9" descr="A diagram of a spiral&#10;&#10;Description automatically generated">
            <a:extLst>
              <a:ext uri="{FF2B5EF4-FFF2-40B4-BE49-F238E27FC236}">
                <a16:creationId xmlns:a16="http://schemas.microsoft.com/office/drawing/2014/main" id="{40F667CB-9F9C-2DD4-567F-7AD4BF995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140" y="1012208"/>
            <a:ext cx="3344043" cy="5332984"/>
          </a:xfrm>
          <a:prstGeom prst="rect">
            <a:avLst/>
          </a:prstGeom>
        </p:spPr>
      </p:pic>
      <p:cxnSp>
        <p:nvCxnSpPr>
          <p:cNvPr id="12" name="Straight Arrow Connector 11">
            <a:extLst>
              <a:ext uri="{FF2B5EF4-FFF2-40B4-BE49-F238E27FC236}">
                <a16:creationId xmlns:a16="http://schemas.microsoft.com/office/drawing/2014/main" id="{5DEE49C6-4670-5C58-48D1-936195154EAB}"/>
              </a:ext>
            </a:extLst>
          </p:cNvPr>
          <p:cNvCxnSpPr/>
          <p:nvPr/>
        </p:nvCxnSpPr>
        <p:spPr>
          <a:xfrm flipV="1">
            <a:off x="6585728" y="2830015"/>
            <a:ext cx="1987296" cy="121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870F40-0448-F460-3ABD-7780EF603FAB}"/>
              </a:ext>
            </a:extLst>
          </p:cNvPr>
          <p:cNvSpPr txBox="1"/>
          <p:nvPr/>
        </p:nvSpPr>
        <p:spPr>
          <a:xfrm>
            <a:off x="8063442" y="3128546"/>
            <a:ext cx="3344043" cy="2308324"/>
          </a:xfrm>
          <a:prstGeom prst="rect">
            <a:avLst/>
          </a:prstGeom>
          <a:noFill/>
        </p:spPr>
        <p:txBody>
          <a:bodyPr wrap="square" rtlCol="0">
            <a:spAutoFit/>
          </a:bodyPr>
          <a:lstStyle/>
          <a:p>
            <a:r>
              <a:rPr lang="en-US" sz="2400" dirty="0" err="1"/>
              <a:t>Elektronet</a:t>
            </a:r>
            <a:r>
              <a:rPr lang="en-US" sz="2400" dirty="0"/>
              <a:t> </a:t>
            </a:r>
            <a:r>
              <a:rPr lang="en-US" sz="2400" dirty="0" err="1"/>
              <a:t>vekselvirker</a:t>
            </a:r>
            <a:r>
              <a:rPr lang="en-US" sz="2400" dirty="0"/>
              <a:t> med EM-</a:t>
            </a:r>
            <a:r>
              <a:rPr lang="en-US" sz="2400" dirty="0" err="1"/>
              <a:t>feltet</a:t>
            </a:r>
            <a:r>
              <a:rPr lang="en-US" sz="2400" dirty="0"/>
              <a:t> </a:t>
            </a:r>
            <a:r>
              <a:rPr lang="en-US" sz="2400" dirty="0" err="1"/>
              <a:t>og</a:t>
            </a:r>
            <a:r>
              <a:rPr lang="en-US" sz="2400" dirty="0"/>
              <a:t> sender </a:t>
            </a:r>
            <a:r>
              <a:rPr lang="en-US" sz="2400" dirty="0" err="1"/>
              <a:t>ut</a:t>
            </a:r>
            <a:r>
              <a:rPr lang="en-US" sz="2400" dirty="0"/>
              <a:t> </a:t>
            </a:r>
            <a:r>
              <a:rPr lang="en-US" sz="2400" dirty="0" err="1"/>
              <a:t>lysbølger</a:t>
            </a:r>
            <a:endParaRPr lang="en-US" sz="2400" dirty="0"/>
          </a:p>
          <a:p>
            <a:endParaRPr lang="en-US" sz="2400" dirty="0"/>
          </a:p>
          <a:p>
            <a:r>
              <a:rPr lang="en-US" sz="2400" dirty="0"/>
              <a:t>(Se </a:t>
            </a:r>
            <a:r>
              <a:rPr lang="en-US" sz="2400" dirty="0" err="1"/>
              <a:t>senere</a:t>
            </a:r>
            <a:r>
              <a:rPr lang="en-US" sz="2400" dirty="0"/>
              <a:t> om Maxwells </a:t>
            </a:r>
            <a:r>
              <a:rPr lang="en-US" sz="2400" dirty="0" err="1"/>
              <a:t>likninger</a:t>
            </a:r>
            <a:r>
              <a:rPr lang="en-US" sz="2400" dirty="0"/>
              <a:t>)</a:t>
            </a:r>
          </a:p>
        </p:txBody>
      </p:sp>
    </p:spTree>
    <p:extLst>
      <p:ext uri="{BB962C8B-B14F-4D97-AF65-F5344CB8AC3E}">
        <p14:creationId xmlns:p14="http://schemas.microsoft.com/office/powerpoint/2010/main" val="2651039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person with a mustache wearing a suit and tie&#10;&#10;Description automatically generated">
            <a:extLst>
              <a:ext uri="{FF2B5EF4-FFF2-40B4-BE49-F238E27FC236}">
                <a16:creationId xmlns:a16="http://schemas.microsoft.com/office/drawing/2014/main" id="{CAAB1607-A42E-9D17-3F80-A9F7072555B8}"/>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4301" b="4301"/>
          <a:stretch>
            <a:fillRect/>
          </a:stretch>
        </p:blipFill>
        <p:spPr/>
      </p:pic>
      <p:sp>
        <p:nvSpPr>
          <p:cNvPr id="23" name="Text Placeholder 22">
            <a:extLst>
              <a:ext uri="{FF2B5EF4-FFF2-40B4-BE49-F238E27FC236}">
                <a16:creationId xmlns:a16="http://schemas.microsoft.com/office/drawing/2014/main" id="{5F461D4A-91D0-E3ED-40A9-7BE2C2FE0D43}"/>
              </a:ext>
            </a:extLst>
          </p:cNvPr>
          <p:cNvSpPr>
            <a:spLocks noGrp="1"/>
          </p:cNvSpPr>
          <p:nvPr>
            <p:ph type="body" sz="quarter" idx="16"/>
          </p:nvPr>
        </p:nvSpPr>
        <p:spPr/>
        <p:txBody>
          <a:bodyPr/>
          <a:lstStyle/>
          <a:p>
            <a:r>
              <a:rPr lang="en-US" dirty="0"/>
              <a:t>Albert A. Michelson,  (1852-1931)</a:t>
            </a:r>
          </a:p>
        </p:txBody>
      </p:sp>
      <p:sp>
        <p:nvSpPr>
          <p:cNvPr id="21" name="Title 20">
            <a:extLst>
              <a:ext uri="{FF2B5EF4-FFF2-40B4-BE49-F238E27FC236}">
                <a16:creationId xmlns:a16="http://schemas.microsoft.com/office/drawing/2014/main" id="{4967AB46-6EC9-02E0-F471-006E0EAEEC2C}"/>
              </a:ext>
            </a:extLst>
          </p:cNvPr>
          <p:cNvSpPr>
            <a:spLocks noGrp="1"/>
          </p:cNvSpPr>
          <p:nvPr>
            <p:ph type="title"/>
          </p:nvPr>
        </p:nvSpPr>
        <p:spPr/>
        <p:txBody>
          <a:bodyPr/>
          <a:lstStyle/>
          <a:p>
            <a:r>
              <a:rPr lang="en-US" dirty="0" err="1"/>
              <a:t>Sterk</a:t>
            </a:r>
            <a:r>
              <a:rPr lang="en-US" dirty="0"/>
              <a:t> </a:t>
            </a:r>
            <a:r>
              <a:rPr lang="en-US" dirty="0" err="1"/>
              <a:t>tro</a:t>
            </a:r>
            <a:r>
              <a:rPr lang="en-US" dirty="0"/>
              <a:t> </a:t>
            </a:r>
            <a:r>
              <a:rPr lang="en-US" dirty="0" err="1"/>
              <a:t>på</a:t>
            </a:r>
            <a:r>
              <a:rPr lang="en-US" dirty="0"/>
              <a:t> </a:t>
            </a:r>
            <a:r>
              <a:rPr lang="en-US" dirty="0" err="1"/>
              <a:t>klassisk</a:t>
            </a:r>
            <a:r>
              <a:rPr lang="en-US" dirty="0"/>
              <a:t> </a:t>
            </a:r>
            <a:r>
              <a:rPr lang="en-US" dirty="0" err="1"/>
              <a:t>fysikk</a:t>
            </a:r>
            <a:r>
              <a:rPr lang="en-US" dirty="0"/>
              <a:t> </a:t>
            </a:r>
            <a:r>
              <a:rPr lang="en-US" dirty="0" err="1"/>
              <a:t>rundt</a:t>
            </a:r>
            <a:r>
              <a:rPr lang="en-US" dirty="0"/>
              <a:t> 1900</a:t>
            </a:r>
          </a:p>
        </p:txBody>
      </p:sp>
      <p:sp>
        <p:nvSpPr>
          <p:cNvPr id="22" name="Subtitle 21">
            <a:extLst>
              <a:ext uri="{FF2B5EF4-FFF2-40B4-BE49-F238E27FC236}">
                <a16:creationId xmlns:a16="http://schemas.microsoft.com/office/drawing/2014/main" id="{4935D7AF-C62A-BE2C-F6CB-182FACDDA459}"/>
              </a:ext>
            </a:extLst>
          </p:cNvPr>
          <p:cNvSpPr>
            <a:spLocks noGrp="1"/>
          </p:cNvSpPr>
          <p:nvPr>
            <p:ph type="subTitle" idx="13"/>
          </p:nvPr>
        </p:nvSpPr>
        <p:spPr/>
        <p:txBody>
          <a:bodyPr/>
          <a:lstStyle/>
          <a:p>
            <a:endParaRPr lang="en-US"/>
          </a:p>
        </p:txBody>
      </p:sp>
      <p:sp>
        <p:nvSpPr>
          <p:cNvPr id="26" name="Content Placeholder 25">
            <a:extLst>
              <a:ext uri="{FF2B5EF4-FFF2-40B4-BE49-F238E27FC236}">
                <a16:creationId xmlns:a16="http://schemas.microsoft.com/office/drawing/2014/main" id="{DB65D730-1446-8248-B022-0A48F277CF86}"/>
              </a:ext>
            </a:extLst>
          </p:cNvPr>
          <p:cNvSpPr>
            <a:spLocks noGrp="1"/>
          </p:cNvSpPr>
          <p:nvPr>
            <p:ph sz="half" idx="29"/>
          </p:nvPr>
        </p:nvSpPr>
        <p:spPr/>
        <p:txBody>
          <a:bodyPr/>
          <a:lstStyle/>
          <a:p>
            <a:pPr marL="0" indent="0">
              <a:buNone/>
            </a:pPr>
            <a:r>
              <a:rPr lang="en-US" dirty="0"/>
              <a:t>”The more important fundamental laws and facts of physical science have all been discovered, and these are now so firmly established that the possibility of their ever being supplanted in consequence of new discoveries is exceedingly remote.”</a:t>
            </a:r>
            <a:br>
              <a:rPr lang="en-US" dirty="0"/>
            </a:br>
            <a:endParaRPr lang="en-US" dirty="0"/>
          </a:p>
          <a:p>
            <a:pPr marL="457223" lvl="1" indent="0">
              <a:buNone/>
            </a:pPr>
            <a:r>
              <a:rPr lang="en-US" i="1" dirty="0"/>
              <a:t>Albert A. Michelson (1903)</a:t>
            </a:r>
          </a:p>
          <a:p>
            <a:pPr marL="457223" lvl="1" indent="0">
              <a:buNone/>
            </a:pPr>
            <a:endParaRPr lang="en-US" i="1" dirty="0"/>
          </a:p>
          <a:p>
            <a:pPr marL="0" indent="-103173">
              <a:buNone/>
            </a:pPr>
            <a:r>
              <a:rPr lang="en-US" dirty="0" err="1"/>
              <a:t>Nobelpris</a:t>
            </a:r>
            <a:r>
              <a:rPr lang="en-US" dirty="0"/>
              <a:t> 1907 for </a:t>
            </a:r>
            <a:r>
              <a:rPr lang="en-US" dirty="0" err="1"/>
              <a:t>oppdagelsen</a:t>
            </a:r>
            <a:r>
              <a:rPr lang="en-US" dirty="0"/>
              <a:t> av </a:t>
            </a:r>
            <a:r>
              <a:rPr lang="en-US" dirty="0" err="1"/>
              <a:t>lysthastighetens</a:t>
            </a:r>
            <a:r>
              <a:rPr lang="en-US" dirty="0"/>
              <a:t> </a:t>
            </a:r>
            <a:r>
              <a:rPr lang="en-US" dirty="0" err="1"/>
              <a:t>konstans</a:t>
            </a:r>
            <a:endParaRPr lang="en-US" dirty="0"/>
          </a:p>
        </p:txBody>
      </p:sp>
    </p:spTree>
    <p:extLst>
      <p:ext uri="{BB962C8B-B14F-4D97-AF65-F5344CB8AC3E}">
        <p14:creationId xmlns:p14="http://schemas.microsoft.com/office/powerpoint/2010/main" val="2445679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Diagram of a wave diagram&#10;&#10;Description automatically generated">
            <a:extLst>
              <a:ext uri="{FF2B5EF4-FFF2-40B4-BE49-F238E27FC236}">
                <a16:creationId xmlns:a16="http://schemas.microsoft.com/office/drawing/2014/main" id="{08CB4227-556B-78CE-A822-F9D533C0752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3477" t="-13741" r="-14948" b="-3806"/>
          <a:stretch/>
        </p:blipFill>
        <p:spPr>
          <a:xfrm>
            <a:off x="6735756" y="371518"/>
            <a:ext cx="6065844" cy="5325998"/>
          </a:xfrm>
        </p:spPr>
      </p:pic>
      <p:sp>
        <p:nvSpPr>
          <p:cNvPr id="3" name="Text Placeholder 2">
            <a:extLst>
              <a:ext uri="{FF2B5EF4-FFF2-40B4-BE49-F238E27FC236}">
                <a16:creationId xmlns:a16="http://schemas.microsoft.com/office/drawing/2014/main" id="{BC39AF99-4F2C-E544-C6E7-DEE362FDFA58}"/>
              </a:ext>
            </a:extLst>
          </p:cNvPr>
          <p:cNvSpPr>
            <a:spLocks noGrp="1"/>
          </p:cNvSpPr>
          <p:nvPr>
            <p:ph type="body" sz="quarter" idx="16"/>
          </p:nvPr>
        </p:nvSpPr>
        <p:spPr/>
        <p:txBody>
          <a:bodyPr/>
          <a:lstStyle/>
          <a:p>
            <a:r>
              <a:rPr lang="en-US" dirty="0" err="1"/>
              <a:t>Figur</a:t>
            </a:r>
            <a:r>
              <a:rPr lang="en-US" dirty="0"/>
              <a:t> 1.12 </a:t>
            </a:r>
            <a:r>
              <a:rPr lang="en-US" dirty="0" err="1"/>
              <a:t>i</a:t>
            </a:r>
            <a:r>
              <a:rPr lang="en-US" dirty="0"/>
              <a:t> Engel</a:t>
            </a:r>
          </a:p>
        </p:txBody>
      </p:sp>
      <p:sp>
        <p:nvSpPr>
          <p:cNvPr id="4" name="Title 3">
            <a:extLst>
              <a:ext uri="{FF2B5EF4-FFF2-40B4-BE49-F238E27FC236}">
                <a16:creationId xmlns:a16="http://schemas.microsoft.com/office/drawing/2014/main" id="{F5811063-7CCA-83E2-7507-462245BF34A4}"/>
              </a:ext>
            </a:extLst>
          </p:cNvPr>
          <p:cNvSpPr>
            <a:spLocks noGrp="1"/>
          </p:cNvSpPr>
          <p:nvPr>
            <p:ph type="title"/>
          </p:nvPr>
        </p:nvSpPr>
        <p:spPr/>
        <p:txBody>
          <a:bodyPr/>
          <a:lstStyle/>
          <a:p>
            <a:r>
              <a:rPr lang="en-US" dirty="0" err="1"/>
              <a:t>Bohrs</a:t>
            </a:r>
            <a:r>
              <a:rPr lang="en-US" dirty="0"/>
              <a:t> </a:t>
            </a:r>
            <a:r>
              <a:rPr lang="en-US" dirty="0" err="1"/>
              <a:t>kvantiseringshypotese</a:t>
            </a:r>
            <a:endParaRPr lang="en-US" dirty="0"/>
          </a:p>
        </p:txBody>
      </p:sp>
      <p:sp>
        <p:nvSpPr>
          <p:cNvPr id="5" name="Subtitle 4">
            <a:extLst>
              <a:ext uri="{FF2B5EF4-FFF2-40B4-BE49-F238E27FC236}">
                <a16:creationId xmlns:a16="http://schemas.microsoft.com/office/drawing/2014/main" id="{365C75FD-089F-A7B9-9C62-9559D792AEBB}"/>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15D8B907-8D42-F9C7-3E95-6CF2611F8FA4}"/>
              </a:ext>
            </a:extLst>
          </p:cNvPr>
          <p:cNvSpPr>
            <a:spLocks noGrp="1"/>
          </p:cNvSpPr>
          <p:nvPr>
            <p:ph sz="half" idx="29"/>
          </p:nvPr>
        </p:nvSpPr>
        <p:spPr>
          <a:xfrm>
            <a:off x="380169" y="1704042"/>
            <a:ext cx="6761610" cy="4354559"/>
          </a:xfrm>
        </p:spPr>
        <p:txBody>
          <a:bodyPr/>
          <a:lstStyle/>
          <a:p>
            <a:r>
              <a:rPr lang="en-US" dirty="0"/>
              <a:t>Bohr </a:t>
            </a:r>
            <a:r>
              <a:rPr lang="en-US" dirty="0" err="1"/>
              <a:t>antok</a:t>
            </a:r>
            <a:r>
              <a:rPr lang="en-US" dirty="0"/>
              <a:t> </a:t>
            </a:r>
            <a:r>
              <a:rPr lang="en-US" dirty="0" err="1"/>
              <a:t>sirkulære</a:t>
            </a:r>
            <a:r>
              <a:rPr lang="en-US" dirty="0"/>
              <a:t> </a:t>
            </a:r>
            <a:r>
              <a:rPr lang="en-US" dirty="0" err="1"/>
              <a:t>baner</a:t>
            </a:r>
            <a:r>
              <a:rPr lang="en-US" dirty="0"/>
              <a:t> </a:t>
            </a:r>
            <a:r>
              <a:rPr lang="en-US" dirty="0" err="1"/>
              <a:t>og</a:t>
            </a:r>
            <a:r>
              <a:rPr lang="en-US" dirty="0"/>
              <a:t> at</a:t>
            </a:r>
          </a:p>
          <a:p>
            <a:r>
              <a:rPr lang="en-US" dirty="0" err="1"/>
              <a:t>Elektronet</a:t>
            </a:r>
            <a:r>
              <a:rPr lang="en-US" dirty="0"/>
              <a:t> er </a:t>
            </a:r>
            <a:r>
              <a:rPr lang="en-US" dirty="0" err="1"/>
              <a:t>i</a:t>
            </a:r>
            <a:r>
              <a:rPr lang="en-US" dirty="0"/>
              <a:t> </a:t>
            </a:r>
            <a:r>
              <a:rPr lang="en-US" dirty="0" err="1"/>
              <a:t>en</a:t>
            </a:r>
            <a:r>
              <a:rPr lang="en-US" dirty="0"/>
              <a:t> </a:t>
            </a:r>
            <a:r>
              <a:rPr lang="en-US" u="sng" dirty="0" err="1"/>
              <a:t>stående</a:t>
            </a:r>
            <a:r>
              <a:rPr lang="en-US" u="sng" dirty="0"/>
              <a:t> </a:t>
            </a:r>
            <a:r>
              <a:rPr lang="en-US" u="sng" dirty="0" err="1"/>
              <a:t>bølge</a:t>
            </a:r>
            <a:endParaRPr lang="en-US" dirty="0"/>
          </a:p>
          <a:p>
            <a:r>
              <a:rPr lang="en-US" dirty="0" err="1"/>
              <a:t>Antok</a:t>
            </a:r>
            <a:r>
              <a:rPr lang="en-US" dirty="0"/>
              <a:t> </a:t>
            </a:r>
            <a:r>
              <a:rPr lang="en-US" dirty="0" err="1"/>
              <a:t>også</a:t>
            </a:r>
            <a:r>
              <a:rPr lang="en-US" dirty="0"/>
              <a:t> de Broglie:</a:t>
            </a:r>
          </a:p>
          <a:p>
            <a:r>
              <a:rPr lang="en-US" dirty="0"/>
              <a:t>Dette var </a:t>
            </a:r>
            <a:r>
              <a:rPr lang="en-US" dirty="0" err="1"/>
              <a:t>nok</a:t>
            </a:r>
            <a:r>
              <a:rPr lang="en-US" dirty="0"/>
              <a:t> </a:t>
            </a:r>
            <a:r>
              <a:rPr lang="en-US" dirty="0" err="1"/>
              <a:t>til</a:t>
            </a:r>
            <a:r>
              <a:rPr lang="en-US" dirty="0"/>
              <a:t> </a:t>
            </a:r>
            <a:r>
              <a:rPr lang="en-US" dirty="0" err="1"/>
              <a:t>å</a:t>
            </a:r>
            <a:r>
              <a:rPr lang="en-US" dirty="0"/>
              <a:t> </a:t>
            </a:r>
            <a:r>
              <a:rPr lang="en-US" dirty="0" err="1"/>
              <a:t>utlede</a:t>
            </a:r>
            <a:r>
              <a:rPr lang="en-US" dirty="0"/>
              <a:t> at </a:t>
            </a:r>
            <a:r>
              <a:rPr lang="en-US" i="1" dirty="0"/>
              <a:t>r</a:t>
            </a:r>
            <a:r>
              <a:rPr lang="en-US" dirty="0"/>
              <a:t> er </a:t>
            </a:r>
            <a:r>
              <a:rPr lang="en-US" dirty="0" err="1"/>
              <a:t>kvantisert</a:t>
            </a:r>
            <a:endParaRPr lang="en-US" dirty="0"/>
          </a:p>
          <a:p>
            <a:endParaRPr lang="en-US" dirty="0"/>
          </a:p>
          <a:p>
            <a:r>
              <a:rPr lang="en-US" dirty="0" err="1"/>
              <a:t>Energien</a:t>
            </a:r>
            <a:r>
              <a:rPr lang="en-US" dirty="0"/>
              <a:t> </a:t>
            </a:r>
            <a:r>
              <a:rPr lang="en-US" dirty="0" err="1"/>
              <a:t>blir</a:t>
            </a:r>
            <a:r>
              <a:rPr lang="en-US" dirty="0"/>
              <a:t> </a:t>
            </a:r>
            <a:r>
              <a:rPr lang="en-US" dirty="0" err="1"/>
              <a:t>også</a:t>
            </a:r>
            <a:r>
              <a:rPr lang="en-US" dirty="0"/>
              <a:t> </a:t>
            </a:r>
            <a:r>
              <a:rPr lang="en-US" dirty="0" err="1"/>
              <a:t>kvantisert</a:t>
            </a:r>
            <a:r>
              <a:rPr lang="en-US" dirty="0"/>
              <a:t>, </a:t>
            </a:r>
            <a:r>
              <a:rPr lang="en-US" dirty="0" err="1"/>
              <a:t>siden</a:t>
            </a:r>
            <a:r>
              <a:rPr lang="en-US" dirty="0"/>
              <a:t> vi </a:t>
            </a:r>
            <a:r>
              <a:rPr lang="en-US" dirty="0" err="1"/>
              <a:t>kjenner</a:t>
            </a:r>
            <a:r>
              <a:rPr lang="en-US" dirty="0"/>
              <a:t> </a:t>
            </a:r>
            <a:r>
              <a:rPr lang="en-US" i="1" dirty="0"/>
              <a:t>p</a:t>
            </a:r>
            <a:r>
              <a:rPr lang="en-US" dirty="0"/>
              <a:t> </a:t>
            </a:r>
            <a:r>
              <a:rPr lang="en-US" dirty="0" err="1"/>
              <a:t>og</a:t>
            </a:r>
            <a:r>
              <a:rPr lang="en-US" dirty="0"/>
              <a:t> </a:t>
            </a:r>
            <a:r>
              <a:rPr lang="en-US" i="1" dirty="0"/>
              <a:t>r</a:t>
            </a:r>
            <a:r>
              <a:rPr lang="en-US" dirty="0"/>
              <a:t> (husk </a:t>
            </a:r>
            <a:r>
              <a:rPr lang="en-US" dirty="0" err="1"/>
              <a:t>Hamiltonfunksjonen</a:t>
            </a:r>
            <a:r>
              <a:rPr lang="en-US" dirty="0"/>
              <a:t>):</a:t>
            </a:r>
          </a:p>
          <a:p>
            <a:pPr lvl="1"/>
            <a:endParaRPr lang="en-US" dirty="0"/>
          </a:p>
        </p:txBody>
      </p:sp>
      <p:sp>
        <p:nvSpPr>
          <p:cNvPr id="7" name="Footer Placeholder 6">
            <a:extLst>
              <a:ext uri="{FF2B5EF4-FFF2-40B4-BE49-F238E27FC236}">
                <a16:creationId xmlns:a16="http://schemas.microsoft.com/office/drawing/2014/main" id="{842A113A-CCE6-82A0-9F4E-5CBA6BB1813A}"/>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09BE5A2-DB92-606D-C6BF-4C78732B394B}"/>
              </a:ext>
            </a:extLst>
          </p:cNvPr>
          <p:cNvSpPr>
            <a:spLocks noGrp="1"/>
          </p:cNvSpPr>
          <p:nvPr>
            <p:ph type="sldNum" sz="quarter" idx="12"/>
          </p:nvPr>
        </p:nvSpPr>
        <p:spPr/>
        <p:txBody>
          <a:bodyPr/>
          <a:lstStyle/>
          <a:p>
            <a:r>
              <a:rPr lang="en-US"/>
              <a:t>Side </a:t>
            </a:r>
            <a:fld id="{5251F420-7306-4E7C-A79E-F31A38F7D392}" type="slidenum">
              <a:rPr lang="en-US" smtClean="0"/>
              <a:pPr/>
              <a:t>20</a:t>
            </a:fld>
            <a:endParaRPr lang="en-US" dirty="0"/>
          </a:p>
        </p:txBody>
      </p:sp>
      <p:pic>
        <p:nvPicPr>
          <p:cNvPr id="11" name="Picture 10">
            <a:extLst>
              <a:ext uri="{FF2B5EF4-FFF2-40B4-BE49-F238E27FC236}">
                <a16:creationId xmlns:a16="http://schemas.microsoft.com/office/drawing/2014/main" id="{44E4D94C-9317-89F1-8815-97C9450A836E}"/>
              </a:ext>
            </a:extLst>
          </p:cNvPr>
          <p:cNvPicPr>
            <a:picLocks noChangeAspect="1"/>
          </p:cNvPicPr>
          <p:nvPr/>
        </p:nvPicPr>
        <p:blipFill>
          <a:blip r:embed="rId4"/>
          <a:stretch>
            <a:fillRect/>
          </a:stretch>
        </p:blipFill>
        <p:spPr>
          <a:xfrm>
            <a:off x="5278163" y="2293997"/>
            <a:ext cx="1257300" cy="254000"/>
          </a:xfrm>
          <a:prstGeom prst="rect">
            <a:avLst/>
          </a:prstGeom>
        </p:spPr>
      </p:pic>
      <p:pic>
        <p:nvPicPr>
          <p:cNvPr id="12" name="Picture 11">
            <a:extLst>
              <a:ext uri="{FF2B5EF4-FFF2-40B4-BE49-F238E27FC236}">
                <a16:creationId xmlns:a16="http://schemas.microsoft.com/office/drawing/2014/main" id="{34B313F2-90D6-5F11-8F85-B64884F9DD55}"/>
              </a:ext>
            </a:extLst>
          </p:cNvPr>
          <p:cNvPicPr>
            <a:picLocks noChangeAspect="1"/>
          </p:cNvPicPr>
          <p:nvPr/>
        </p:nvPicPr>
        <p:blipFill>
          <a:blip r:embed="rId5"/>
          <a:stretch>
            <a:fillRect/>
          </a:stretch>
        </p:blipFill>
        <p:spPr>
          <a:xfrm>
            <a:off x="3760974" y="2806412"/>
            <a:ext cx="1117600" cy="304800"/>
          </a:xfrm>
          <a:prstGeom prst="rect">
            <a:avLst/>
          </a:prstGeom>
        </p:spPr>
      </p:pic>
      <p:pic>
        <p:nvPicPr>
          <p:cNvPr id="14" name="Picture 13">
            <a:extLst>
              <a:ext uri="{FF2B5EF4-FFF2-40B4-BE49-F238E27FC236}">
                <a16:creationId xmlns:a16="http://schemas.microsoft.com/office/drawing/2014/main" id="{F9D108EE-645B-DC42-A031-2ADF88FB37EC}"/>
              </a:ext>
            </a:extLst>
          </p:cNvPr>
          <p:cNvPicPr>
            <a:picLocks noChangeAspect="1"/>
          </p:cNvPicPr>
          <p:nvPr/>
        </p:nvPicPr>
        <p:blipFill>
          <a:blip r:embed="rId6"/>
          <a:stretch>
            <a:fillRect/>
          </a:stretch>
        </p:blipFill>
        <p:spPr>
          <a:xfrm>
            <a:off x="2151055" y="3794241"/>
            <a:ext cx="4584700" cy="393700"/>
          </a:xfrm>
          <a:prstGeom prst="rect">
            <a:avLst/>
          </a:prstGeom>
        </p:spPr>
      </p:pic>
      <p:pic>
        <p:nvPicPr>
          <p:cNvPr id="15" name="Picture 14">
            <a:extLst>
              <a:ext uri="{FF2B5EF4-FFF2-40B4-BE49-F238E27FC236}">
                <a16:creationId xmlns:a16="http://schemas.microsoft.com/office/drawing/2014/main" id="{E370F841-CFF7-3D96-3043-B0F69A988CFB}"/>
              </a:ext>
            </a:extLst>
          </p:cNvPr>
          <p:cNvPicPr>
            <a:picLocks noChangeAspect="1"/>
          </p:cNvPicPr>
          <p:nvPr/>
        </p:nvPicPr>
        <p:blipFill>
          <a:blip r:embed="rId7"/>
          <a:stretch>
            <a:fillRect/>
          </a:stretch>
        </p:blipFill>
        <p:spPr>
          <a:xfrm>
            <a:off x="2966763" y="5076107"/>
            <a:ext cx="2311400" cy="914400"/>
          </a:xfrm>
          <a:prstGeom prst="rect">
            <a:avLst/>
          </a:prstGeom>
        </p:spPr>
      </p:pic>
    </p:spTree>
    <p:extLst>
      <p:ext uri="{BB962C8B-B14F-4D97-AF65-F5344CB8AC3E}">
        <p14:creationId xmlns:p14="http://schemas.microsoft.com/office/powerpoint/2010/main" val="162043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A54C848-7B83-59EB-8285-B38ECC70C44C}"/>
              </a:ext>
            </a:extLst>
          </p:cNvPr>
          <p:cNvSpPr>
            <a:spLocks noGrp="1"/>
          </p:cNvSpPr>
          <p:nvPr>
            <p:ph type="pic" sz="quarter" idx="27"/>
          </p:nvPr>
        </p:nvSpPr>
        <p:spPr/>
        <p:txBody>
          <a:bodyPr/>
          <a:lstStyle/>
          <a:p>
            <a:endParaRPr lang="en-US"/>
          </a:p>
        </p:txBody>
      </p:sp>
      <p:sp>
        <p:nvSpPr>
          <p:cNvPr id="3" name="Text Placeholder 2">
            <a:extLst>
              <a:ext uri="{FF2B5EF4-FFF2-40B4-BE49-F238E27FC236}">
                <a16:creationId xmlns:a16="http://schemas.microsoft.com/office/drawing/2014/main" id="{077D3C96-680B-AC9A-AD3A-03CC598983CC}"/>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8ACA5F52-B962-F70C-A025-789A09AA70DD}"/>
              </a:ext>
            </a:extLst>
          </p:cNvPr>
          <p:cNvSpPr>
            <a:spLocks noGrp="1"/>
          </p:cNvSpPr>
          <p:nvPr>
            <p:ph type="title"/>
          </p:nvPr>
        </p:nvSpPr>
        <p:spPr/>
        <p:txBody>
          <a:bodyPr/>
          <a:lstStyle/>
          <a:p>
            <a:r>
              <a:rPr lang="en-US" dirty="0" err="1"/>
              <a:t>Kombinasjon</a:t>
            </a:r>
            <a:r>
              <a:rPr lang="en-US" dirty="0"/>
              <a:t> av </a:t>
            </a:r>
            <a:r>
              <a:rPr lang="en-US" dirty="0" err="1"/>
              <a:t>betingelser</a:t>
            </a:r>
            <a:endParaRPr lang="en-US" dirty="0"/>
          </a:p>
        </p:txBody>
      </p:sp>
      <p:sp>
        <p:nvSpPr>
          <p:cNvPr id="5" name="Subtitle 4">
            <a:extLst>
              <a:ext uri="{FF2B5EF4-FFF2-40B4-BE49-F238E27FC236}">
                <a16:creationId xmlns:a16="http://schemas.microsoft.com/office/drawing/2014/main" id="{AC0DF210-C882-2AD6-03B5-B84661D7AF9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F467FFCD-ABE4-E767-1771-35A6CCDBBA8C}"/>
              </a:ext>
            </a:extLst>
          </p:cNvPr>
          <p:cNvSpPr>
            <a:spLocks noGrp="1"/>
          </p:cNvSpPr>
          <p:nvPr>
            <p:ph sz="half" idx="29"/>
          </p:nvPr>
        </p:nvSpPr>
        <p:spPr/>
        <p:txBody>
          <a:bodyPr/>
          <a:lstStyle/>
          <a:p>
            <a:r>
              <a:rPr lang="en-US" dirty="0"/>
              <a:t>Vi </a:t>
            </a:r>
            <a:r>
              <a:rPr lang="en-US" dirty="0" err="1"/>
              <a:t>kan</a:t>
            </a:r>
            <a:r>
              <a:rPr lang="en-US" dirty="0"/>
              <a:t> </a:t>
            </a:r>
            <a:r>
              <a:rPr lang="en-US" dirty="0" err="1"/>
              <a:t>kombinere</a:t>
            </a:r>
            <a:r>
              <a:rPr lang="en-US" dirty="0"/>
              <a:t> de </a:t>
            </a:r>
            <a:r>
              <a:rPr lang="en-US" dirty="0" err="1"/>
              <a:t>Brogile</a:t>
            </a:r>
            <a:r>
              <a:rPr lang="en-US" dirty="0"/>
              <a:t> + </a:t>
            </a:r>
            <a:r>
              <a:rPr lang="en-US" dirty="0" err="1"/>
              <a:t>Bohrs</a:t>
            </a:r>
            <a:r>
              <a:rPr lang="en-US" dirty="0"/>
              <a:t> </a:t>
            </a:r>
            <a:r>
              <a:rPr lang="en-US" dirty="0" err="1"/>
              <a:t>antakelse</a:t>
            </a:r>
            <a:r>
              <a:rPr lang="en-US" dirty="0"/>
              <a:t> </a:t>
            </a:r>
            <a:r>
              <a:rPr lang="en-US" dirty="0" err="1"/>
              <a:t>til</a:t>
            </a:r>
            <a:endParaRPr lang="en-US" dirty="0"/>
          </a:p>
          <a:p>
            <a:endParaRPr lang="en-US" dirty="0"/>
          </a:p>
          <a:p>
            <a:endParaRPr lang="en-US" dirty="0"/>
          </a:p>
          <a:p>
            <a:r>
              <a:rPr lang="en-US" dirty="0" err="1"/>
              <a:t>Altså</a:t>
            </a:r>
            <a:r>
              <a:rPr lang="en-US" dirty="0"/>
              <a:t>: Bohr </a:t>
            </a:r>
            <a:r>
              <a:rPr lang="en-US" dirty="0" err="1"/>
              <a:t>antok</a:t>
            </a:r>
            <a:r>
              <a:rPr lang="en-US" dirty="0"/>
              <a:t> at </a:t>
            </a:r>
            <a:r>
              <a:rPr lang="en-US" u="sng" dirty="0" err="1"/>
              <a:t>angulærmoment</a:t>
            </a:r>
            <a:r>
              <a:rPr lang="en-US" u="sng" dirty="0"/>
              <a:t> </a:t>
            </a:r>
            <a:r>
              <a:rPr lang="en-US" i="1" u="sng" dirty="0"/>
              <a:t>L</a:t>
            </a:r>
            <a:r>
              <a:rPr lang="en-US" u="sng" dirty="0"/>
              <a:t> var </a:t>
            </a:r>
            <a:r>
              <a:rPr lang="en-US" u="sng" dirty="0" err="1"/>
              <a:t>kvantisert</a:t>
            </a:r>
            <a:r>
              <a:rPr lang="en-US" u="sng"/>
              <a:t>.</a:t>
            </a:r>
          </a:p>
          <a:p>
            <a:endParaRPr lang="en-US" dirty="0"/>
          </a:p>
        </p:txBody>
      </p:sp>
      <p:sp>
        <p:nvSpPr>
          <p:cNvPr id="7" name="Footer Placeholder 6">
            <a:extLst>
              <a:ext uri="{FF2B5EF4-FFF2-40B4-BE49-F238E27FC236}">
                <a16:creationId xmlns:a16="http://schemas.microsoft.com/office/drawing/2014/main" id="{DE97130B-E78B-2EAD-BE0E-908C9BCFC7B7}"/>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18C4029-D79B-92D6-11C1-E587AF1A6728}"/>
              </a:ext>
            </a:extLst>
          </p:cNvPr>
          <p:cNvSpPr>
            <a:spLocks noGrp="1"/>
          </p:cNvSpPr>
          <p:nvPr>
            <p:ph type="sldNum" sz="quarter" idx="12"/>
          </p:nvPr>
        </p:nvSpPr>
        <p:spPr/>
        <p:txBody>
          <a:bodyPr/>
          <a:lstStyle/>
          <a:p>
            <a:r>
              <a:rPr lang="en-US"/>
              <a:t>Side </a:t>
            </a:r>
            <a:fld id="{5251F420-7306-4E7C-A79E-F31A38F7D392}" type="slidenum">
              <a:rPr lang="en-US" smtClean="0"/>
              <a:pPr/>
              <a:t>21</a:t>
            </a:fld>
            <a:endParaRPr lang="en-US" dirty="0"/>
          </a:p>
        </p:txBody>
      </p:sp>
      <p:pic>
        <p:nvPicPr>
          <p:cNvPr id="11" name="Picture 10">
            <a:extLst>
              <a:ext uri="{FF2B5EF4-FFF2-40B4-BE49-F238E27FC236}">
                <a16:creationId xmlns:a16="http://schemas.microsoft.com/office/drawing/2014/main" id="{C1065A2F-2446-6A9E-AED4-BED2FE43E77D}"/>
              </a:ext>
            </a:extLst>
          </p:cNvPr>
          <p:cNvPicPr>
            <a:picLocks noChangeAspect="1"/>
          </p:cNvPicPr>
          <p:nvPr/>
        </p:nvPicPr>
        <p:blipFill>
          <a:blip r:embed="rId2"/>
          <a:stretch>
            <a:fillRect/>
          </a:stretch>
        </p:blipFill>
        <p:spPr>
          <a:xfrm>
            <a:off x="2219872" y="2729717"/>
            <a:ext cx="3022600" cy="304800"/>
          </a:xfrm>
          <a:prstGeom prst="rect">
            <a:avLst/>
          </a:prstGeom>
        </p:spPr>
      </p:pic>
    </p:spTree>
    <p:extLst>
      <p:ext uri="{BB962C8B-B14F-4D97-AF65-F5344CB8AC3E}">
        <p14:creationId xmlns:p14="http://schemas.microsoft.com/office/powerpoint/2010/main" val="2994001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black and yellow arrows in a circle&#10;&#10;Description automatically generated with medium confidence">
            <a:extLst>
              <a:ext uri="{FF2B5EF4-FFF2-40B4-BE49-F238E27FC236}">
                <a16:creationId xmlns:a16="http://schemas.microsoft.com/office/drawing/2014/main" id="{188A70FD-7BE7-EA46-6691-0D62CB86DDF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9467" t="-8746" r="-616" b="-126"/>
          <a:stretch/>
        </p:blipFill>
        <p:spPr>
          <a:xfrm>
            <a:off x="6400800" y="371518"/>
            <a:ext cx="5411034" cy="5325998"/>
          </a:xfrm>
        </p:spPr>
      </p:pic>
      <p:sp>
        <p:nvSpPr>
          <p:cNvPr id="3" name="Text Placeholder 2">
            <a:extLst>
              <a:ext uri="{FF2B5EF4-FFF2-40B4-BE49-F238E27FC236}">
                <a16:creationId xmlns:a16="http://schemas.microsoft.com/office/drawing/2014/main" id="{3142558C-C04C-A9C2-BCD8-AE8628E537FA}"/>
              </a:ext>
            </a:extLst>
          </p:cNvPr>
          <p:cNvSpPr>
            <a:spLocks noGrp="1"/>
          </p:cNvSpPr>
          <p:nvPr>
            <p:ph type="body" sz="quarter" idx="16"/>
          </p:nvPr>
        </p:nvSpPr>
        <p:spPr/>
        <p:txBody>
          <a:bodyPr/>
          <a:lstStyle/>
          <a:p>
            <a:r>
              <a:rPr lang="en-US" dirty="0">
                <a:hlinkClick r:id="rId4"/>
              </a:rPr>
              <a:t>Fra  </a:t>
            </a:r>
            <a:r>
              <a:rPr lang="en-US" dirty="0" err="1">
                <a:hlinkClick r:id="rId4"/>
              </a:rPr>
              <a:t>LibreTexts.org</a:t>
            </a:r>
            <a:endParaRPr lang="en-US" dirty="0"/>
          </a:p>
        </p:txBody>
      </p:sp>
      <p:sp>
        <p:nvSpPr>
          <p:cNvPr id="4" name="Title 3">
            <a:extLst>
              <a:ext uri="{FF2B5EF4-FFF2-40B4-BE49-F238E27FC236}">
                <a16:creationId xmlns:a16="http://schemas.microsoft.com/office/drawing/2014/main" id="{79E7B644-355B-E5BA-3127-5B51B070F09D}"/>
              </a:ext>
            </a:extLst>
          </p:cNvPr>
          <p:cNvSpPr>
            <a:spLocks noGrp="1"/>
          </p:cNvSpPr>
          <p:nvPr>
            <p:ph type="title"/>
          </p:nvPr>
        </p:nvSpPr>
        <p:spPr/>
        <p:txBody>
          <a:bodyPr/>
          <a:lstStyle/>
          <a:p>
            <a:r>
              <a:rPr lang="en-US" dirty="0" err="1"/>
              <a:t>Idalisert</a:t>
            </a:r>
            <a:r>
              <a:rPr lang="en-US" dirty="0"/>
              <a:t> sort </a:t>
            </a:r>
            <a:r>
              <a:rPr lang="en-US" dirty="0" err="1"/>
              <a:t>legeme</a:t>
            </a:r>
            <a:endParaRPr lang="en-US" dirty="0"/>
          </a:p>
        </p:txBody>
      </p:sp>
      <p:sp>
        <p:nvSpPr>
          <p:cNvPr id="5" name="Subtitle 4">
            <a:extLst>
              <a:ext uri="{FF2B5EF4-FFF2-40B4-BE49-F238E27FC236}">
                <a16:creationId xmlns:a16="http://schemas.microsoft.com/office/drawing/2014/main" id="{80F15B3D-2740-0EEC-20A8-E9426A6671B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3A5553D2-85BF-6A8B-4F5B-2B056177C18A}"/>
              </a:ext>
            </a:extLst>
          </p:cNvPr>
          <p:cNvSpPr>
            <a:spLocks noGrp="1"/>
          </p:cNvSpPr>
          <p:nvPr>
            <p:ph sz="half" idx="29"/>
          </p:nvPr>
        </p:nvSpPr>
        <p:spPr/>
        <p:txBody>
          <a:bodyPr/>
          <a:lstStyle/>
          <a:p>
            <a:r>
              <a:rPr lang="en-US" dirty="0"/>
              <a:t>Alt </a:t>
            </a:r>
            <a:r>
              <a:rPr lang="en-US" dirty="0" err="1"/>
              <a:t>lys</a:t>
            </a:r>
            <a:r>
              <a:rPr lang="en-US" dirty="0"/>
              <a:t> </a:t>
            </a:r>
            <a:r>
              <a:rPr lang="en-US" dirty="0" err="1"/>
              <a:t>blir</a:t>
            </a:r>
            <a:r>
              <a:rPr lang="en-US" dirty="0"/>
              <a:t> </a:t>
            </a:r>
            <a:r>
              <a:rPr lang="en-US" dirty="0" err="1"/>
              <a:t>absorbert</a:t>
            </a:r>
            <a:endParaRPr lang="en-US" dirty="0"/>
          </a:p>
          <a:p>
            <a:r>
              <a:rPr lang="en-US" dirty="0" err="1"/>
              <a:t>Termisk</a:t>
            </a:r>
            <a:r>
              <a:rPr lang="en-US" dirty="0"/>
              <a:t> </a:t>
            </a:r>
            <a:r>
              <a:rPr lang="en-US" dirty="0" err="1"/>
              <a:t>likevekt</a:t>
            </a:r>
            <a:endParaRPr lang="en-US" dirty="0"/>
          </a:p>
          <a:p>
            <a:r>
              <a:rPr lang="en-US" dirty="0" err="1"/>
              <a:t>Utstråling</a:t>
            </a:r>
            <a:r>
              <a:rPr lang="en-US" dirty="0"/>
              <a:t> med </a:t>
            </a:r>
            <a:r>
              <a:rPr lang="en-US" dirty="0" err="1"/>
              <a:t>energitetthet</a:t>
            </a:r>
            <a:r>
              <a:rPr lang="en-US" dirty="0"/>
              <a:t> </a:t>
            </a:r>
            <a:r>
              <a:rPr lang="en-US" dirty="0" err="1"/>
              <a:t>avhengig</a:t>
            </a:r>
            <a:r>
              <a:rPr lang="en-US" dirty="0"/>
              <a:t> av </a:t>
            </a:r>
            <a:r>
              <a:rPr lang="en-US" dirty="0" err="1"/>
              <a:t>temperatur</a:t>
            </a:r>
            <a:r>
              <a:rPr lang="en-US" dirty="0"/>
              <a:t> </a:t>
            </a:r>
            <a:r>
              <a:rPr lang="en-US" dirty="0" err="1"/>
              <a:t>og</a:t>
            </a:r>
            <a:r>
              <a:rPr lang="en-US" dirty="0"/>
              <a:t> </a:t>
            </a:r>
            <a:r>
              <a:rPr lang="en-US" dirty="0" err="1"/>
              <a:t>frekvens</a:t>
            </a:r>
            <a:r>
              <a:rPr lang="en-US" dirty="0"/>
              <a:t> </a:t>
            </a:r>
          </a:p>
        </p:txBody>
      </p:sp>
      <p:sp>
        <p:nvSpPr>
          <p:cNvPr id="7" name="Footer Placeholder 6">
            <a:extLst>
              <a:ext uri="{FF2B5EF4-FFF2-40B4-BE49-F238E27FC236}">
                <a16:creationId xmlns:a16="http://schemas.microsoft.com/office/drawing/2014/main" id="{B490FF06-580A-CD42-57B8-E701AD6FDE8F}"/>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64CD0D38-689C-FE3D-1288-575996FAF80A}"/>
              </a:ext>
            </a:extLst>
          </p:cNvPr>
          <p:cNvSpPr>
            <a:spLocks noGrp="1"/>
          </p:cNvSpPr>
          <p:nvPr>
            <p:ph type="sldNum" sz="quarter" idx="12"/>
          </p:nvPr>
        </p:nvSpPr>
        <p:spPr/>
        <p:txBody>
          <a:bodyPr/>
          <a:lstStyle/>
          <a:p>
            <a:r>
              <a:rPr lang="en-US"/>
              <a:t>Side </a:t>
            </a:r>
            <a:fld id="{5251F420-7306-4E7C-A79E-F31A38F7D392}" type="slidenum">
              <a:rPr lang="en-US" smtClean="0"/>
              <a:pPr/>
              <a:t>3</a:t>
            </a:fld>
            <a:endParaRPr lang="en-US" dirty="0"/>
          </a:p>
        </p:txBody>
      </p:sp>
      <p:pic>
        <p:nvPicPr>
          <p:cNvPr id="11" name="Picture 10" descr="A close-up of a text&#10;&#10;Description automatically generated">
            <a:extLst>
              <a:ext uri="{FF2B5EF4-FFF2-40B4-BE49-F238E27FC236}">
                <a16:creationId xmlns:a16="http://schemas.microsoft.com/office/drawing/2014/main" id="{8BD7B0FD-D874-D36D-C19F-FC9F217A6B14}"/>
              </a:ext>
            </a:extLst>
          </p:cNvPr>
          <p:cNvPicPr>
            <a:picLocks noChangeAspect="1"/>
          </p:cNvPicPr>
          <p:nvPr/>
        </p:nvPicPr>
        <p:blipFill>
          <a:blip r:embed="rId5">
            <a:extLst>
              <a:ext uri="{28A0092B-C50C-407E-A947-70E740481C1C}">
                <a14:useLocalDpi xmlns:a14="http://schemas.microsoft.com/office/drawing/2010/main" val="0"/>
              </a:ext>
            </a:extLst>
          </a:blip>
          <a:srcRect r="77913"/>
          <a:stretch/>
        </p:blipFill>
        <p:spPr>
          <a:xfrm>
            <a:off x="1521195" y="3566001"/>
            <a:ext cx="3433775" cy="2309992"/>
          </a:xfrm>
          <a:prstGeom prst="rect">
            <a:avLst/>
          </a:prstGeom>
        </p:spPr>
      </p:pic>
    </p:spTree>
    <p:extLst>
      <p:ext uri="{BB962C8B-B14F-4D97-AF65-F5344CB8AC3E}">
        <p14:creationId xmlns:p14="http://schemas.microsoft.com/office/powerpoint/2010/main" val="73465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486E2F-E5B0-73B6-5868-3960F3FE6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449" y="3964877"/>
            <a:ext cx="4864100" cy="533400"/>
          </a:xfrm>
          <a:prstGeom prst="rect">
            <a:avLst/>
          </a:prstGeom>
        </p:spPr>
      </p:pic>
      <p:pic>
        <p:nvPicPr>
          <p:cNvPr id="16" name="Picture 15" descr="A close-up of a text&#10;&#10;Description automatically generated">
            <a:extLst>
              <a:ext uri="{FF2B5EF4-FFF2-40B4-BE49-F238E27FC236}">
                <a16:creationId xmlns:a16="http://schemas.microsoft.com/office/drawing/2014/main" id="{9D906C13-74AB-570C-6B17-16FAF4DCF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749" y="2738547"/>
            <a:ext cx="5384800" cy="800100"/>
          </a:xfrm>
          <a:prstGeom prst="rect">
            <a:avLst/>
          </a:prstGeom>
        </p:spPr>
      </p:pic>
      <p:pic>
        <p:nvPicPr>
          <p:cNvPr id="10" name="Picture Placeholder 9" descr="A graph of a function&#10;&#10;Description automatically generated">
            <a:extLst>
              <a:ext uri="{FF2B5EF4-FFF2-40B4-BE49-F238E27FC236}">
                <a16:creationId xmlns:a16="http://schemas.microsoft.com/office/drawing/2014/main" id="{B07D8479-7BD3-8434-72FA-8EEFCA2A9CC3}"/>
              </a:ext>
            </a:extLst>
          </p:cNvPr>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172" r="1172"/>
          <a:stretch>
            <a:fillRect/>
          </a:stretch>
        </p:blipFill>
        <p:spPr>
          <a:xfrm>
            <a:off x="7527940" y="447532"/>
            <a:ext cx="4152735" cy="5325998"/>
          </a:xfrm>
        </p:spPr>
      </p:pic>
      <p:sp>
        <p:nvSpPr>
          <p:cNvPr id="3" name="Text Placeholder 2">
            <a:extLst>
              <a:ext uri="{FF2B5EF4-FFF2-40B4-BE49-F238E27FC236}">
                <a16:creationId xmlns:a16="http://schemas.microsoft.com/office/drawing/2014/main" id="{89B71485-1DC8-D928-C3CA-07A24FF2C49C}"/>
              </a:ext>
            </a:extLst>
          </p:cNvPr>
          <p:cNvSpPr>
            <a:spLocks noGrp="1"/>
          </p:cNvSpPr>
          <p:nvPr>
            <p:ph type="body" sz="quarter" idx="16"/>
          </p:nvPr>
        </p:nvSpPr>
        <p:spPr/>
        <p:txBody>
          <a:bodyPr/>
          <a:lstStyle/>
          <a:p>
            <a:pPr algn="l"/>
            <a:r>
              <a:rPr lang="en-US" sz="2000" dirty="0"/>
              <a:t>Fig 1.2 </a:t>
            </a:r>
            <a:r>
              <a:rPr lang="en-US" sz="2000" dirty="0" err="1"/>
              <a:t>i</a:t>
            </a:r>
            <a:r>
              <a:rPr lang="en-US" sz="2000" dirty="0"/>
              <a:t> Engel</a:t>
            </a:r>
          </a:p>
        </p:txBody>
      </p:sp>
      <p:sp>
        <p:nvSpPr>
          <p:cNvPr id="4" name="Title 3">
            <a:extLst>
              <a:ext uri="{FF2B5EF4-FFF2-40B4-BE49-F238E27FC236}">
                <a16:creationId xmlns:a16="http://schemas.microsoft.com/office/drawing/2014/main" id="{E90A3C25-2C1C-8F27-6865-4C22F00A865B}"/>
              </a:ext>
            </a:extLst>
          </p:cNvPr>
          <p:cNvSpPr>
            <a:spLocks noGrp="1"/>
          </p:cNvSpPr>
          <p:nvPr>
            <p:ph type="title"/>
          </p:nvPr>
        </p:nvSpPr>
        <p:spPr/>
        <p:txBody>
          <a:bodyPr/>
          <a:lstStyle/>
          <a:p>
            <a:r>
              <a:rPr lang="en-US" dirty="0" err="1"/>
              <a:t>Sortlegemestråling</a:t>
            </a:r>
            <a:endParaRPr lang="en-US" dirty="0"/>
          </a:p>
        </p:txBody>
      </p:sp>
      <p:sp>
        <p:nvSpPr>
          <p:cNvPr id="5" name="Subtitle 4">
            <a:extLst>
              <a:ext uri="{FF2B5EF4-FFF2-40B4-BE49-F238E27FC236}">
                <a16:creationId xmlns:a16="http://schemas.microsoft.com/office/drawing/2014/main" id="{411D19D5-F82F-E099-2AB4-B30FE1EA70CD}"/>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4EE52665-59A0-38FA-52AE-2E72DBFBB1C8}"/>
              </a:ext>
            </a:extLst>
          </p:cNvPr>
          <p:cNvSpPr>
            <a:spLocks noGrp="1"/>
          </p:cNvSpPr>
          <p:nvPr>
            <p:ph sz="half" idx="29"/>
          </p:nvPr>
        </p:nvSpPr>
        <p:spPr>
          <a:xfrm>
            <a:off x="380169" y="1498084"/>
            <a:ext cx="5715831" cy="4560517"/>
          </a:xfrm>
        </p:spPr>
        <p:txBody>
          <a:bodyPr/>
          <a:lstStyle/>
          <a:p>
            <a:r>
              <a:rPr lang="en-US" dirty="0" err="1"/>
              <a:t>Observert</a:t>
            </a:r>
            <a:r>
              <a:rPr lang="en-US" dirty="0"/>
              <a:t> </a:t>
            </a:r>
            <a:r>
              <a:rPr lang="en-US" dirty="0" err="1"/>
              <a:t>spektraltetthet</a:t>
            </a:r>
            <a:r>
              <a:rPr lang="en-US" dirty="0"/>
              <a:t> vs. </a:t>
            </a:r>
            <a:r>
              <a:rPr lang="en-US" dirty="0" err="1"/>
              <a:t>klassisk</a:t>
            </a:r>
            <a:r>
              <a:rPr lang="en-US" dirty="0"/>
              <a:t> </a:t>
            </a:r>
            <a:r>
              <a:rPr lang="en-US" dirty="0" err="1"/>
              <a:t>resultat</a:t>
            </a:r>
            <a:r>
              <a:rPr lang="en-US" dirty="0"/>
              <a:t> (</a:t>
            </a:r>
            <a:r>
              <a:rPr lang="en-US" dirty="0" err="1"/>
              <a:t>figur</a:t>
            </a:r>
            <a:r>
              <a:rPr lang="en-US" dirty="0"/>
              <a:t>)</a:t>
            </a:r>
          </a:p>
          <a:p>
            <a:r>
              <a:rPr lang="en-US" dirty="0" err="1"/>
              <a:t>Ultrafiolett</a:t>
            </a:r>
            <a:r>
              <a:rPr lang="en-US" dirty="0"/>
              <a:t> </a:t>
            </a:r>
            <a:r>
              <a:rPr lang="en-US" dirty="0" err="1"/>
              <a:t>katastrofe</a:t>
            </a:r>
            <a:endParaRPr lang="en-US" dirty="0"/>
          </a:p>
          <a:p>
            <a:endParaRPr lang="en-US" dirty="0"/>
          </a:p>
          <a:p>
            <a:r>
              <a:rPr lang="en-US" dirty="0" err="1"/>
              <a:t>Klassisk</a:t>
            </a:r>
            <a:r>
              <a:rPr lang="en-US" dirty="0"/>
              <a:t> </a:t>
            </a:r>
            <a:r>
              <a:rPr lang="en-US" dirty="0" err="1"/>
              <a:t>uttrykk</a:t>
            </a:r>
            <a:r>
              <a:rPr lang="en-US" dirty="0"/>
              <a:t> for </a:t>
            </a:r>
            <a:r>
              <a:rPr lang="en-US" dirty="0" err="1"/>
              <a:t>dipolenergi</a:t>
            </a:r>
            <a:r>
              <a:rPr lang="en-US" dirty="0"/>
              <a:t>:</a:t>
            </a:r>
          </a:p>
          <a:p>
            <a:endParaRPr lang="en-US" dirty="0"/>
          </a:p>
          <a:p>
            <a:r>
              <a:rPr lang="en-US" dirty="0" err="1"/>
              <a:t>Plancks</a:t>
            </a:r>
            <a:r>
              <a:rPr lang="en-US" dirty="0"/>
              <a:t> </a:t>
            </a:r>
            <a:r>
              <a:rPr lang="en-US" dirty="0" err="1"/>
              <a:t>uttrykk</a:t>
            </a:r>
            <a:r>
              <a:rPr lang="en-US" dirty="0"/>
              <a:t>, </a:t>
            </a:r>
            <a:r>
              <a:rPr lang="en-US" dirty="0" err="1"/>
              <a:t>etter</a:t>
            </a:r>
            <a:r>
              <a:rPr lang="en-US" dirty="0"/>
              <a:t> </a:t>
            </a:r>
            <a:r>
              <a:rPr lang="en-US" dirty="0" err="1"/>
              <a:t>postulat</a:t>
            </a:r>
            <a:r>
              <a:rPr lang="en-US" dirty="0"/>
              <a:t> om </a:t>
            </a:r>
            <a:r>
              <a:rPr lang="en-US" dirty="0" err="1"/>
              <a:t>kvantisering</a:t>
            </a:r>
            <a:r>
              <a:rPr lang="en-US" dirty="0"/>
              <a:t> av </a:t>
            </a:r>
            <a:r>
              <a:rPr lang="en-US" dirty="0" err="1"/>
              <a:t>energi</a:t>
            </a:r>
            <a:r>
              <a:rPr lang="en-US" dirty="0"/>
              <a:t>:</a:t>
            </a:r>
          </a:p>
        </p:txBody>
      </p:sp>
      <p:sp>
        <p:nvSpPr>
          <p:cNvPr id="7" name="Footer Placeholder 6">
            <a:extLst>
              <a:ext uri="{FF2B5EF4-FFF2-40B4-BE49-F238E27FC236}">
                <a16:creationId xmlns:a16="http://schemas.microsoft.com/office/drawing/2014/main" id="{D14CDE22-08D8-E0EA-74D0-D18D11AD54F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CB5A7103-5850-E7DC-EAF7-B581CEDB7C06}"/>
              </a:ext>
            </a:extLst>
          </p:cNvPr>
          <p:cNvSpPr>
            <a:spLocks noGrp="1"/>
          </p:cNvSpPr>
          <p:nvPr>
            <p:ph type="sldNum" sz="quarter" idx="12"/>
          </p:nvPr>
        </p:nvSpPr>
        <p:spPr/>
        <p:txBody>
          <a:bodyPr/>
          <a:lstStyle/>
          <a:p>
            <a:r>
              <a:rPr lang="en-US"/>
              <a:t>Side </a:t>
            </a:r>
            <a:fld id="{5251F420-7306-4E7C-A79E-F31A38F7D392}" type="slidenum">
              <a:rPr lang="en-US" smtClean="0"/>
              <a:pPr/>
              <a:t>4</a:t>
            </a:fld>
            <a:endParaRPr lang="en-US" dirty="0"/>
          </a:p>
        </p:txBody>
      </p:sp>
      <p:pic>
        <p:nvPicPr>
          <p:cNvPr id="14" name="Picture 13" descr="A white background with black and white clouds&#10;&#10;Description automatically generated">
            <a:extLst>
              <a:ext uri="{FF2B5EF4-FFF2-40B4-BE49-F238E27FC236}">
                <a16:creationId xmlns:a16="http://schemas.microsoft.com/office/drawing/2014/main" id="{9570F163-E620-E516-604F-197B66B53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110" y="5399928"/>
            <a:ext cx="5257800" cy="863600"/>
          </a:xfrm>
          <a:prstGeom prst="rect">
            <a:avLst/>
          </a:prstGeom>
        </p:spPr>
      </p:pic>
    </p:spTree>
    <p:extLst>
      <p:ext uri="{BB962C8B-B14F-4D97-AF65-F5344CB8AC3E}">
        <p14:creationId xmlns:p14="http://schemas.microsoft.com/office/powerpoint/2010/main" val="283234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bow tie holding a camera&#10;&#10;Description automatically generated">
            <a:extLst>
              <a:ext uri="{FF2B5EF4-FFF2-40B4-BE49-F238E27FC236}">
                <a16:creationId xmlns:a16="http://schemas.microsoft.com/office/drawing/2014/main" id="{B5FB311F-7278-5719-1EC4-87FECA93C2ED}"/>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740" r="740"/>
          <a:stretch>
            <a:fillRect/>
          </a:stretch>
        </p:blipFill>
        <p:spPr/>
      </p:pic>
      <p:sp>
        <p:nvSpPr>
          <p:cNvPr id="3" name="Text Placeholder 2">
            <a:extLst>
              <a:ext uri="{FF2B5EF4-FFF2-40B4-BE49-F238E27FC236}">
                <a16:creationId xmlns:a16="http://schemas.microsoft.com/office/drawing/2014/main" id="{4A6B12E6-B74D-8A77-E2AB-B20FD7D2D970}"/>
              </a:ext>
            </a:extLst>
          </p:cNvPr>
          <p:cNvSpPr>
            <a:spLocks noGrp="1"/>
          </p:cNvSpPr>
          <p:nvPr>
            <p:ph type="body" sz="quarter" idx="16"/>
          </p:nvPr>
        </p:nvSpPr>
        <p:spPr/>
        <p:txBody>
          <a:bodyPr/>
          <a:lstStyle/>
          <a:p>
            <a:r>
              <a:rPr lang="en-US" dirty="0"/>
              <a:t>Foto: Public Domain</a:t>
            </a:r>
          </a:p>
        </p:txBody>
      </p:sp>
      <p:sp>
        <p:nvSpPr>
          <p:cNvPr id="4" name="Title 3">
            <a:extLst>
              <a:ext uri="{FF2B5EF4-FFF2-40B4-BE49-F238E27FC236}">
                <a16:creationId xmlns:a16="http://schemas.microsoft.com/office/drawing/2014/main" id="{2B2A84DE-6571-2D49-B7CB-632A314A8304}"/>
              </a:ext>
            </a:extLst>
          </p:cNvPr>
          <p:cNvSpPr>
            <a:spLocks noGrp="1"/>
          </p:cNvSpPr>
          <p:nvPr>
            <p:ph type="title"/>
          </p:nvPr>
        </p:nvSpPr>
        <p:spPr/>
        <p:txBody>
          <a:bodyPr/>
          <a:lstStyle/>
          <a:p>
            <a:r>
              <a:rPr lang="en-US" dirty="0"/>
              <a:t>Max Planck (1858-1957)</a:t>
            </a:r>
          </a:p>
        </p:txBody>
      </p:sp>
      <p:sp>
        <p:nvSpPr>
          <p:cNvPr id="5" name="Subtitle 4">
            <a:extLst>
              <a:ext uri="{FF2B5EF4-FFF2-40B4-BE49-F238E27FC236}">
                <a16:creationId xmlns:a16="http://schemas.microsoft.com/office/drawing/2014/main" id="{5C15A014-92EF-BAE8-37DC-4113B025AB93}"/>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287B1F-338F-A1F8-17AB-DA81C1FC1CC2}"/>
              </a:ext>
            </a:extLst>
          </p:cNvPr>
          <p:cNvSpPr>
            <a:spLocks noGrp="1"/>
          </p:cNvSpPr>
          <p:nvPr>
            <p:ph sz="half" idx="29"/>
          </p:nvPr>
        </p:nvSpPr>
        <p:spPr/>
        <p:txBody>
          <a:bodyPr/>
          <a:lstStyle/>
          <a:p>
            <a:pPr marL="0" indent="0">
              <a:buNone/>
            </a:pPr>
            <a:r>
              <a:rPr lang="en-US" dirty="0" err="1"/>
              <a:t>Anses</a:t>
            </a:r>
            <a:r>
              <a:rPr lang="en-US" dirty="0"/>
              <a:t> </a:t>
            </a:r>
            <a:r>
              <a:rPr lang="en-US" dirty="0" err="1"/>
              <a:t>som</a:t>
            </a:r>
            <a:r>
              <a:rPr lang="en-US" dirty="0"/>
              <a:t> </a:t>
            </a:r>
            <a:r>
              <a:rPr lang="en-US" dirty="0" err="1"/>
              <a:t>grunnleggeren</a:t>
            </a:r>
            <a:r>
              <a:rPr lang="en-US" dirty="0"/>
              <a:t> av </a:t>
            </a:r>
            <a:r>
              <a:rPr lang="en-US" dirty="0" err="1"/>
              <a:t>kvantefysikken</a:t>
            </a:r>
            <a:r>
              <a:rPr lang="en-US" dirty="0"/>
              <a:t>. </a:t>
            </a:r>
            <a:r>
              <a:rPr lang="en-US" dirty="0" err="1"/>
              <a:t>Nobelprisen</a:t>
            </a:r>
            <a:r>
              <a:rPr lang="en-US" dirty="0"/>
              <a:t> </a:t>
            </a:r>
            <a:r>
              <a:rPr lang="en-US" dirty="0" err="1"/>
              <a:t>i</a:t>
            </a:r>
            <a:r>
              <a:rPr lang="en-US" dirty="0"/>
              <a:t> 1918 for </a:t>
            </a:r>
            <a:r>
              <a:rPr lang="en-US" dirty="0" err="1"/>
              <a:t>oppdagelsen</a:t>
            </a:r>
            <a:r>
              <a:rPr lang="en-US" dirty="0"/>
              <a:t> av </a:t>
            </a:r>
            <a:r>
              <a:rPr lang="en-US" dirty="0" err="1"/>
              <a:t>kvantisert</a:t>
            </a:r>
            <a:r>
              <a:rPr lang="en-US" dirty="0"/>
              <a:t> </a:t>
            </a:r>
            <a:r>
              <a:rPr lang="en-US" dirty="0" err="1"/>
              <a:t>energi</a:t>
            </a:r>
            <a:r>
              <a:rPr lang="en-US" dirty="0"/>
              <a:t>.</a:t>
            </a:r>
          </a:p>
          <a:p>
            <a:pPr marL="0" indent="0">
              <a:buNone/>
            </a:pPr>
            <a:endParaRPr lang="en-US" dirty="0"/>
          </a:p>
          <a:p>
            <a:pPr marL="0" indent="0">
              <a:buNone/>
            </a:pPr>
            <a:r>
              <a:rPr lang="en-US" dirty="0"/>
              <a:t>Var </a:t>
            </a:r>
            <a:r>
              <a:rPr lang="en-US" dirty="0" err="1"/>
              <a:t>en</a:t>
            </a:r>
            <a:r>
              <a:rPr lang="en-US" dirty="0"/>
              <a:t> </a:t>
            </a:r>
            <a:r>
              <a:rPr lang="en-US" dirty="0" err="1"/>
              <a:t>strålende</a:t>
            </a:r>
            <a:r>
              <a:rPr lang="en-US" dirty="0"/>
              <a:t> </a:t>
            </a:r>
            <a:r>
              <a:rPr lang="en-US" dirty="0" err="1"/>
              <a:t>musiker</a:t>
            </a:r>
            <a:r>
              <a:rPr lang="en-US" dirty="0"/>
              <a:t> </a:t>
            </a:r>
            <a:r>
              <a:rPr lang="en-US" dirty="0" err="1"/>
              <a:t>og</a:t>
            </a:r>
            <a:r>
              <a:rPr lang="en-US" dirty="0"/>
              <a:t> </a:t>
            </a:r>
            <a:r>
              <a:rPr lang="en-US" dirty="0" err="1"/>
              <a:t>valgte</a:t>
            </a:r>
            <a:r>
              <a:rPr lang="en-US" dirty="0"/>
              <a:t> </a:t>
            </a:r>
            <a:r>
              <a:rPr lang="en-US" dirty="0" err="1"/>
              <a:t>nesten</a:t>
            </a:r>
            <a:r>
              <a:rPr lang="en-US" dirty="0"/>
              <a:t> </a:t>
            </a:r>
            <a:r>
              <a:rPr lang="en-US" dirty="0" err="1"/>
              <a:t>musikken</a:t>
            </a:r>
            <a:r>
              <a:rPr lang="en-US" dirty="0"/>
              <a:t> </a:t>
            </a:r>
            <a:r>
              <a:rPr lang="en-US" dirty="0" err="1"/>
              <a:t>fremfor</a:t>
            </a:r>
            <a:r>
              <a:rPr lang="en-US" dirty="0"/>
              <a:t> </a:t>
            </a:r>
            <a:r>
              <a:rPr lang="en-US" dirty="0" err="1"/>
              <a:t>vitenskapen</a:t>
            </a:r>
            <a:r>
              <a:rPr lang="en-US" dirty="0"/>
              <a:t>. </a:t>
            </a:r>
            <a:r>
              <a:rPr lang="en-US" dirty="0" err="1"/>
              <a:t>Fikk</a:t>
            </a:r>
            <a:r>
              <a:rPr lang="en-US" dirty="0"/>
              <a:t> </a:t>
            </a:r>
            <a:r>
              <a:rPr lang="en-US" dirty="0" err="1"/>
              <a:t>råd</a:t>
            </a:r>
            <a:r>
              <a:rPr lang="en-US" dirty="0"/>
              <a:t> om </a:t>
            </a:r>
            <a:r>
              <a:rPr lang="en-US" dirty="0" err="1"/>
              <a:t>å</a:t>
            </a:r>
            <a:r>
              <a:rPr lang="en-US" dirty="0"/>
              <a:t> </a:t>
            </a:r>
            <a:r>
              <a:rPr lang="en-US" dirty="0" err="1"/>
              <a:t>ikke</a:t>
            </a:r>
            <a:r>
              <a:rPr lang="en-US" dirty="0"/>
              <a:t> </a:t>
            </a:r>
            <a:r>
              <a:rPr lang="en-US" dirty="0" err="1"/>
              <a:t>studere</a:t>
            </a:r>
            <a:r>
              <a:rPr lang="en-US" dirty="0"/>
              <a:t> </a:t>
            </a:r>
            <a:r>
              <a:rPr lang="en-US" dirty="0" err="1"/>
              <a:t>fysikk</a:t>
            </a:r>
            <a:r>
              <a:rPr lang="en-US" dirty="0"/>
              <a:t> av sin professor </a:t>
            </a:r>
            <a:r>
              <a:rPr lang="en-US" dirty="0" err="1"/>
              <a:t>som</a:t>
            </a:r>
            <a:r>
              <a:rPr lang="en-US" dirty="0"/>
              <a:t> 16-åring.</a:t>
            </a:r>
          </a:p>
          <a:p>
            <a:pPr marL="0" indent="0">
              <a:buNone/>
            </a:pPr>
            <a:endParaRPr lang="en-US" dirty="0"/>
          </a:p>
          <a:p>
            <a:pPr marL="0" indent="0">
              <a:buNone/>
            </a:pPr>
            <a:r>
              <a:rPr lang="en-US" dirty="0" err="1"/>
              <a:t>Visstnok</a:t>
            </a:r>
            <a:r>
              <a:rPr lang="en-US" dirty="0"/>
              <a:t> </a:t>
            </a:r>
            <a:r>
              <a:rPr lang="en-US" dirty="0" err="1"/>
              <a:t>en</a:t>
            </a:r>
            <a:r>
              <a:rPr lang="en-US" dirty="0"/>
              <a:t> </a:t>
            </a:r>
            <a:r>
              <a:rPr lang="en-US" dirty="0" err="1"/>
              <a:t>fantastisk</a:t>
            </a:r>
            <a:r>
              <a:rPr lang="en-US" dirty="0"/>
              <a:t> </a:t>
            </a:r>
            <a:r>
              <a:rPr lang="en-US" dirty="0" err="1"/>
              <a:t>foreleser</a:t>
            </a:r>
            <a:r>
              <a:rPr lang="en-US" dirty="0"/>
              <a:t>.</a:t>
            </a:r>
          </a:p>
        </p:txBody>
      </p:sp>
      <p:sp>
        <p:nvSpPr>
          <p:cNvPr id="7" name="Footer Placeholder 6">
            <a:extLst>
              <a:ext uri="{FF2B5EF4-FFF2-40B4-BE49-F238E27FC236}">
                <a16:creationId xmlns:a16="http://schemas.microsoft.com/office/drawing/2014/main" id="{165951A3-26E2-07AF-F996-636D7CCD49B0}"/>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D65E165-18C1-514D-EC89-0DCDF66DFAA4}"/>
              </a:ext>
            </a:extLst>
          </p:cNvPr>
          <p:cNvSpPr>
            <a:spLocks noGrp="1"/>
          </p:cNvSpPr>
          <p:nvPr>
            <p:ph type="sldNum" sz="quarter" idx="12"/>
          </p:nvPr>
        </p:nvSpPr>
        <p:spPr/>
        <p:txBody>
          <a:bodyPr/>
          <a:lstStyle/>
          <a:p>
            <a:r>
              <a:rPr lang="en-US"/>
              <a:t>Side </a:t>
            </a:r>
            <a:fld id="{5251F420-7306-4E7C-A79E-F31A38F7D392}" type="slidenum">
              <a:rPr lang="en-US" smtClean="0"/>
              <a:pPr/>
              <a:t>5</a:t>
            </a:fld>
            <a:endParaRPr lang="en-US" dirty="0"/>
          </a:p>
        </p:txBody>
      </p:sp>
    </p:spTree>
    <p:extLst>
      <p:ext uri="{BB962C8B-B14F-4D97-AF65-F5344CB8AC3E}">
        <p14:creationId xmlns:p14="http://schemas.microsoft.com/office/powerpoint/2010/main" val="89622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B09EA89-F821-DEB5-33BB-6A1ECAFA2706}"/>
              </a:ext>
            </a:extLst>
          </p:cNvPr>
          <p:cNvSpPr>
            <a:spLocks noGrp="1"/>
          </p:cNvSpPr>
          <p:nvPr>
            <p:ph type="title"/>
          </p:nvPr>
        </p:nvSpPr>
        <p:spPr/>
        <p:txBody>
          <a:bodyPr/>
          <a:lstStyle/>
          <a:p>
            <a:r>
              <a:rPr lang="en-US" dirty="0"/>
              <a:t>I </a:t>
            </a:r>
            <a:r>
              <a:rPr lang="en-US" dirty="0" err="1"/>
              <a:t>filmer</a:t>
            </a:r>
            <a:r>
              <a:rPr lang="en-US" dirty="0"/>
              <a:t> vises </a:t>
            </a:r>
            <a:r>
              <a:rPr lang="en-US" dirty="0" err="1"/>
              <a:t>ofte</a:t>
            </a:r>
            <a:r>
              <a:rPr lang="en-US" dirty="0"/>
              <a:t> </a:t>
            </a:r>
            <a:r>
              <a:rPr lang="en-US" dirty="0" err="1"/>
              <a:t>støping</a:t>
            </a:r>
            <a:r>
              <a:rPr lang="en-US" dirty="0"/>
              <a:t> (!) av </a:t>
            </a:r>
            <a:r>
              <a:rPr lang="en-US" dirty="0" err="1"/>
              <a:t>jernsverd</a:t>
            </a:r>
            <a:r>
              <a:rPr lang="en-US" dirty="0"/>
              <a:t> ...</a:t>
            </a:r>
          </a:p>
        </p:txBody>
      </p:sp>
      <p:sp>
        <p:nvSpPr>
          <p:cNvPr id="10" name="Subtitle 9">
            <a:extLst>
              <a:ext uri="{FF2B5EF4-FFF2-40B4-BE49-F238E27FC236}">
                <a16:creationId xmlns:a16="http://schemas.microsoft.com/office/drawing/2014/main" id="{416469A3-7159-F301-3CCF-A29BB1CAEF13}"/>
              </a:ext>
            </a:extLst>
          </p:cNvPr>
          <p:cNvSpPr>
            <a:spLocks noGrp="1"/>
          </p:cNvSpPr>
          <p:nvPr>
            <p:ph type="subTitle" idx="13"/>
          </p:nvPr>
        </p:nvSpPr>
        <p:spPr/>
        <p:txBody>
          <a:bodyPr/>
          <a:lstStyle/>
          <a:p>
            <a:r>
              <a:rPr lang="en-US" dirty="0"/>
              <a:t>Men er det </a:t>
            </a:r>
            <a:r>
              <a:rPr lang="en-US" dirty="0" err="1"/>
              <a:t>jern</a:t>
            </a:r>
            <a:r>
              <a:rPr lang="en-US" dirty="0"/>
              <a:t> vi ser?</a:t>
            </a:r>
          </a:p>
        </p:txBody>
      </p:sp>
      <p:pic>
        <p:nvPicPr>
          <p:cNvPr id="16" name="Picture Placeholder 15" descr="A molten metal pouring into a metal object&#10;&#10;Description automatically generated with medium confidence">
            <a:extLst>
              <a:ext uri="{FF2B5EF4-FFF2-40B4-BE49-F238E27FC236}">
                <a16:creationId xmlns:a16="http://schemas.microsoft.com/office/drawing/2014/main" id="{28B51CD8-5AF4-4DA1-EAA3-CFE6570A9D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6433" r="6433"/>
          <a:stretch>
            <a:fillRect/>
          </a:stretch>
        </p:blipFill>
        <p:spPr>
          <a:xfrm>
            <a:off x="380168" y="1712814"/>
            <a:ext cx="5611759" cy="3948448"/>
          </a:xfrm>
        </p:spPr>
      </p:pic>
      <p:sp>
        <p:nvSpPr>
          <p:cNvPr id="11" name="Text Placeholder 10">
            <a:extLst>
              <a:ext uri="{FF2B5EF4-FFF2-40B4-BE49-F238E27FC236}">
                <a16:creationId xmlns:a16="http://schemas.microsoft.com/office/drawing/2014/main" id="{7B2C1BEA-EAB3-0951-C833-9EB851744D52}"/>
              </a:ext>
            </a:extLst>
          </p:cNvPr>
          <p:cNvSpPr>
            <a:spLocks noGrp="1"/>
          </p:cNvSpPr>
          <p:nvPr>
            <p:ph type="body" sz="quarter" idx="15"/>
          </p:nvPr>
        </p:nvSpPr>
        <p:spPr/>
        <p:txBody>
          <a:bodyPr/>
          <a:lstStyle/>
          <a:p>
            <a:r>
              <a:rPr lang="en-US" dirty="0"/>
              <a:t>Fra “Game Of Thrones”</a:t>
            </a:r>
          </a:p>
        </p:txBody>
      </p:sp>
      <p:pic>
        <p:nvPicPr>
          <p:cNvPr id="18" name="Picture Placeholder 17" descr="A metallurgical plant with a fire&#10;&#10;Description automatically generated">
            <a:extLst>
              <a:ext uri="{FF2B5EF4-FFF2-40B4-BE49-F238E27FC236}">
                <a16:creationId xmlns:a16="http://schemas.microsoft.com/office/drawing/2014/main" id="{24EA491E-CA56-87DA-FF4B-857ED73ED4F8}"/>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805" r="2805"/>
          <a:stretch>
            <a:fillRect/>
          </a:stretch>
        </p:blipFill>
        <p:spPr/>
      </p:pic>
      <p:sp>
        <p:nvSpPr>
          <p:cNvPr id="12" name="Text Placeholder 11">
            <a:extLst>
              <a:ext uri="{FF2B5EF4-FFF2-40B4-BE49-F238E27FC236}">
                <a16:creationId xmlns:a16="http://schemas.microsoft.com/office/drawing/2014/main" id="{14399DB3-082C-FE26-7DB1-512B203D9586}"/>
              </a:ext>
            </a:extLst>
          </p:cNvPr>
          <p:cNvSpPr>
            <a:spLocks noGrp="1"/>
          </p:cNvSpPr>
          <p:nvPr>
            <p:ph type="body" sz="quarter" idx="16"/>
          </p:nvPr>
        </p:nvSpPr>
        <p:spPr/>
        <p:txBody>
          <a:bodyPr/>
          <a:lstStyle/>
          <a:p>
            <a:r>
              <a:rPr lang="en-US" dirty="0" err="1"/>
              <a:t>Smeltet</a:t>
            </a:r>
            <a:r>
              <a:rPr lang="en-US" dirty="0"/>
              <a:t> </a:t>
            </a:r>
            <a:r>
              <a:rPr lang="en-US" dirty="0" err="1"/>
              <a:t>jern</a:t>
            </a:r>
            <a:r>
              <a:rPr lang="en-US" dirty="0"/>
              <a:t>, </a:t>
            </a:r>
            <a:r>
              <a:rPr lang="en-US" dirty="0" err="1"/>
              <a:t>wikimedia</a:t>
            </a:r>
            <a:r>
              <a:rPr lang="en-US" dirty="0"/>
              <a:t> commons</a:t>
            </a:r>
          </a:p>
        </p:txBody>
      </p:sp>
      <p:sp>
        <p:nvSpPr>
          <p:cNvPr id="7" name="Footer Placeholder 6">
            <a:extLst>
              <a:ext uri="{FF2B5EF4-FFF2-40B4-BE49-F238E27FC236}">
                <a16:creationId xmlns:a16="http://schemas.microsoft.com/office/drawing/2014/main" id="{3FA6E6FD-AEA5-F0C6-D9C0-FD930FF8F7A3}"/>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1E82F774-4955-2CA3-7718-E16D9B21CA63}"/>
              </a:ext>
            </a:extLst>
          </p:cNvPr>
          <p:cNvSpPr>
            <a:spLocks noGrp="1"/>
          </p:cNvSpPr>
          <p:nvPr>
            <p:ph type="sldNum" sz="quarter" idx="19"/>
          </p:nvPr>
        </p:nvSpPr>
        <p:spPr/>
        <p:txBody>
          <a:bodyPr/>
          <a:lstStyle/>
          <a:p>
            <a:r>
              <a:rPr lang="en-US"/>
              <a:t>Side </a:t>
            </a:r>
            <a:fld id="{5251F420-7306-4E7C-A79E-F31A38F7D392}" type="slidenum">
              <a:rPr lang="en-US" smtClean="0"/>
              <a:pPr/>
              <a:t>6</a:t>
            </a:fld>
            <a:endParaRPr lang="en-US" dirty="0"/>
          </a:p>
        </p:txBody>
      </p:sp>
    </p:spTree>
    <p:extLst>
      <p:ext uri="{BB962C8B-B14F-4D97-AF65-F5344CB8AC3E}">
        <p14:creationId xmlns:p14="http://schemas.microsoft.com/office/powerpoint/2010/main" val="150851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E5BA24-66D5-C3A0-FDBD-BB62308B8FC2}"/>
              </a:ext>
            </a:extLst>
          </p:cNvPr>
          <p:cNvSpPr>
            <a:spLocks noGrp="1"/>
          </p:cNvSpPr>
          <p:nvPr>
            <p:ph type="title"/>
          </p:nvPr>
        </p:nvSpPr>
        <p:spPr/>
        <p:txBody>
          <a:bodyPr/>
          <a:lstStyle/>
          <a:p>
            <a:r>
              <a:rPr lang="en-US" dirty="0"/>
              <a:t>Spektrum </a:t>
            </a:r>
            <a:r>
              <a:rPr lang="en-US" dirty="0" err="1"/>
              <a:t>fra</a:t>
            </a:r>
            <a:r>
              <a:rPr lang="en-US" dirty="0"/>
              <a:t> </a:t>
            </a:r>
            <a:r>
              <a:rPr lang="en-US" dirty="0" err="1"/>
              <a:t>LibreTexts</a:t>
            </a:r>
            <a:endParaRPr lang="en-US" dirty="0"/>
          </a:p>
        </p:txBody>
      </p:sp>
      <p:pic>
        <p:nvPicPr>
          <p:cNvPr id="14" name="Picture Placeholder 13" descr="A diagram of a spectrum&#10;&#10;Description automatically generated">
            <a:extLst>
              <a:ext uri="{FF2B5EF4-FFF2-40B4-BE49-F238E27FC236}">
                <a16:creationId xmlns:a16="http://schemas.microsoft.com/office/drawing/2014/main" id="{E7641444-9776-CE37-C05E-F403B686252F}"/>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22968" t="-517" r="-22968" b="-11738"/>
          <a:stretch/>
        </p:blipFill>
        <p:spPr>
          <a:xfrm>
            <a:off x="0" y="1180008"/>
            <a:ext cx="12192000" cy="5677992"/>
          </a:xfrm>
        </p:spPr>
      </p:pic>
      <p:sp>
        <p:nvSpPr>
          <p:cNvPr id="12" name="Text Placeholder 11">
            <a:extLst>
              <a:ext uri="{FF2B5EF4-FFF2-40B4-BE49-F238E27FC236}">
                <a16:creationId xmlns:a16="http://schemas.microsoft.com/office/drawing/2014/main" id="{040E4640-D12B-CC91-6AF8-F45570FDB33C}"/>
              </a:ext>
            </a:extLst>
          </p:cNvPr>
          <p:cNvSpPr>
            <a:spLocks noGrp="1"/>
          </p:cNvSpPr>
          <p:nvPr>
            <p:ph type="body" sz="quarter" idx="28"/>
          </p:nvPr>
        </p:nvSpPr>
        <p:spPr/>
        <p:txBody>
          <a:bodyPr/>
          <a:lstStyle/>
          <a:p>
            <a:endParaRPr lang="en-US" dirty="0"/>
          </a:p>
        </p:txBody>
      </p:sp>
      <p:sp>
        <p:nvSpPr>
          <p:cNvPr id="9" name="Slide Number Placeholder 8">
            <a:extLst>
              <a:ext uri="{FF2B5EF4-FFF2-40B4-BE49-F238E27FC236}">
                <a16:creationId xmlns:a16="http://schemas.microsoft.com/office/drawing/2014/main" id="{9F67DFF8-B442-04A8-5F0A-D964C0DE33D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7</a:t>
            </a:fld>
            <a:endParaRPr lang="en-US" dirty="0"/>
          </a:p>
        </p:txBody>
      </p:sp>
    </p:spTree>
    <p:extLst>
      <p:ext uri="{BB962C8B-B14F-4D97-AF65-F5344CB8AC3E}">
        <p14:creationId xmlns:p14="http://schemas.microsoft.com/office/powerpoint/2010/main" val="9901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B1C4567C-19AD-4040-AC03-6A441771C88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368" r="1368"/>
          <a:stretch>
            <a:fillRect/>
          </a:stretch>
        </p:blipFill>
        <p:spPr/>
      </p:pic>
      <p:sp>
        <p:nvSpPr>
          <p:cNvPr id="6" name="Text Placeholder 5">
            <a:extLst>
              <a:ext uri="{FF2B5EF4-FFF2-40B4-BE49-F238E27FC236}">
                <a16:creationId xmlns:a16="http://schemas.microsoft.com/office/drawing/2014/main" id="{28C1F09B-D3B4-F41B-D4D0-6515536D6641}"/>
              </a:ext>
            </a:extLst>
          </p:cNvPr>
          <p:cNvSpPr>
            <a:spLocks noGrp="1"/>
          </p:cNvSpPr>
          <p:nvPr>
            <p:ph type="body" sz="quarter" idx="16"/>
          </p:nvPr>
        </p:nvSpPr>
        <p:spPr/>
        <p:txBody>
          <a:bodyPr/>
          <a:lstStyle/>
          <a:p>
            <a:endParaRPr lang="en-US" dirty="0"/>
          </a:p>
        </p:txBody>
      </p:sp>
      <p:sp>
        <p:nvSpPr>
          <p:cNvPr id="2" name="Title 1">
            <a:extLst>
              <a:ext uri="{FF2B5EF4-FFF2-40B4-BE49-F238E27FC236}">
                <a16:creationId xmlns:a16="http://schemas.microsoft.com/office/drawing/2014/main" id="{E318025A-758A-8036-9099-6B3101686A72}"/>
              </a:ext>
            </a:extLst>
          </p:cNvPr>
          <p:cNvSpPr>
            <a:spLocks noGrp="1"/>
          </p:cNvSpPr>
          <p:nvPr>
            <p:ph type="title"/>
          </p:nvPr>
        </p:nvSpPr>
        <p:spPr/>
        <p:txBody>
          <a:bodyPr/>
          <a:lstStyle/>
          <a:p>
            <a:r>
              <a:rPr lang="en-US" dirty="0"/>
              <a:t>Albert Einstein (1879–1955)</a:t>
            </a:r>
          </a:p>
        </p:txBody>
      </p:sp>
      <p:sp>
        <p:nvSpPr>
          <p:cNvPr id="5" name="Subtitle 4">
            <a:extLst>
              <a:ext uri="{FF2B5EF4-FFF2-40B4-BE49-F238E27FC236}">
                <a16:creationId xmlns:a16="http://schemas.microsoft.com/office/drawing/2014/main" id="{99A4E61C-0D89-61A0-1414-96CF71EF49D3}"/>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94725764-3A6F-E813-E617-90E975BC3626}"/>
              </a:ext>
            </a:extLst>
          </p:cNvPr>
          <p:cNvSpPr>
            <a:spLocks noGrp="1"/>
          </p:cNvSpPr>
          <p:nvPr>
            <p:ph sz="half" idx="29"/>
          </p:nvPr>
        </p:nvSpPr>
        <p:spPr/>
        <p:txBody>
          <a:bodyPr/>
          <a:lstStyle/>
          <a:p>
            <a:r>
              <a:rPr lang="en-US" dirty="0" err="1"/>
              <a:t>Nobelprisen</a:t>
            </a:r>
            <a:r>
              <a:rPr lang="en-US" dirty="0"/>
              <a:t> </a:t>
            </a:r>
            <a:r>
              <a:rPr lang="en-US" dirty="0" err="1"/>
              <a:t>i</a:t>
            </a:r>
            <a:r>
              <a:rPr lang="en-US" dirty="0"/>
              <a:t> 1921, for </a:t>
            </a:r>
            <a:r>
              <a:rPr lang="en-US" dirty="0" err="1"/>
              <a:t>fotoelektrisk</a:t>
            </a:r>
            <a:r>
              <a:rPr lang="en-US" dirty="0"/>
              <a:t> </a:t>
            </a:r>
            <a:r>
              <a:rPr lang="en-US" dirty="0" err="1"/>
              <a:t>effekt</a:t>
            </a:r>
            <a:r>
              <a:rPr lang="en-US" dirty="0"/>
              <a:t>, </a:t>
            </a:r>
            <a:r>
              <a:rPr lang="en-US" dirty="0" err="1"/>
              <a:t>publisert</a:t>
            </a:r>
            <a:r>
              <a:rPr lang="en-US" dirty="0"/>
              <a:t> </a:t>
            </a:r>
            <a:r>
              <a:rPr lang="en-US" dirty="0" err="1"/>
              <a:t>i</a:t>
            </a:r>
            <a:r>
              <a:rPr lang="en-US" dirty="0"/>
              <a:t> 1905</a:t>
            </a:r>
          </a:p>
          <a:p>
            <a:r>
              <a:rPr lang="en-US" dirty="0"/>
              <a:t>1905: “Annus mirabilis” 4 </a:t>
            </a:r>
            <a:r>
              <a:rPr lang="en-US" dirty="0" err="1"/>
              <a:t>artikler</a:t>
            </a:r>
            <a:endParaRPr lang="en-US" dirty="0"/>
          </a:p>
          <a:p>
            <a:pPr lvl="1"/>
            <a:r>
              <a:rPr lang="en-US" dirty="0" err="1"/>
              <a:t>Fotoelektrisk</a:t>
            </a:r>
            <a:r>
              <a:rPr lang="en-US" dirty="0"/>
              <a:t> </a:t>
            </a:r>
            <a:r>
              <a:rPr lang="en-US" dirty="0" err="1"/>
              <a:t>effekt</a:t>
            </a:r>
            <a:endParaRPr lang="en-US" dirty="0"/>
          </a:p>
          <a:p>
            <a:pPr lvl="1"/>
            <a:r>
              <a:rPr lang="en-US" dirty="0" err="1"/>
              <a:t>Brownske</a:t>
            </a:r>
            <a:r>
              <a:rPr lang="en-US" dirty="0"/>
              <a:t> </a:t>
            </a:r>
            <a:r>
              <a:rPr lang="en-US" dirty="0" err="1"/>
              <a:t>bevegelser</a:t>
            </a:r>
            <a:endParaRPr lang="en-US" dirty="0"/>
          </a:p>
          <a:p>
            <a:pPr lvl="1"/>
            <a:r>
              <a:rPr lang="en-US" dirty="0" err="1"/>
              <a:t>Spesiell</a:t>
            </a:r>
            <a:r>
              <a:rPr lang="en-US" dirty="0"/>
              <a:t> </a:t>
            </a:r>
            <a:r>
              <a:rPr lang="en-US" dirty="0" err="1"/>
              <a:t>relativitetsteori</a:t>
            </a:r>
            <a:endParaRPr lang="en-US" dirty="0"/>
          </a:p>
          <a:p>
            <a:pPr lvl="1"/>
            <a:r>
              <a:rPr lang="en-US" dirty="0"/>
              <a:t>E = mc</a:t>
            </a:r>
            <a:r>
              <a:rPr lang="en-US" baseline="30000" dirty="0"/>
              <a:t>2</a:t>
            </a:r>
          </a:p>
        </p:txBody>
      </p:sp>
    </p:spTree>
    <p:extLst>
      <p:ext uri="{BB962C8B-B14F-4D97-AF65-F5344CB8AC3E}">
        <p14:creationId xmlns:p14="http://schemas.microsoft.com/office/powerpoint/2010/main" val="2966345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Diagram of a battery with an anode and an anode diagram&#10;&#10;Description automatically generated">
            <a:extLst>
              <a:ext uri="{FF2B5EF4-FFF2-40B4-BE49-F238E27FC236}">
                <a16:creationId xmlns:a16="http://schemas.microsoft.com/office/drawing/2014/main" id="{AE1D2CAD-B560-7BAD-4EA4-DD966FF9DAC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3619" t="497" r="-2789" b="-497"/>
          <a:stretch/>
        </p:blipFill>
        <p:spPr>
          <a:xfrm>
            <a:off x="6788728" y="371518"/>
            <a:ext cx="5023106" cy="5325998"/>
          </a:xfrm>
        </p:spPr>
      </p:pic>
      <p:sp>
        <p:nvSpPr>
          <p:cNvPr id="3" name="Text Placeholder 2">
            <a:extLst>
              <a:ext uri="{FF2B5EF4-FFF2-40B4-BE49-F238E27FC236}">
                <a16:creationId xmlns:a16="http://schemas.microsoft.com/office/drawing/2014/main" id="{1447C1C4-C664-8E16-92B5-481528860137}"/>
              </a:ext>
            </a:extLst>
          </p:cNvPr>
          <p:cNvSpPr>
            <a:spLocks noGrp="1"/>
          </p:cNvSpPr>
          <p:nvPr>
            <p:ph type="body" sz="quarter" idx="16"/>
          </p:nvPr>
        </p:nvSpPr>
        <p:spPr/>
        <p:txBody>
          <a:bodyPr/>
          <a:lstStyle/>
          <a:p>
            <a:r>
              <a:rPr lang="en-US" dirty="0"/>
              <a:t>Fra </a:t>
            </a:r>
            <a:r>
              <a:rPr lang="en-US" dirty="0" err="1"/>
              <a:t>LibreTexts.org</a:t>
            </a:r>
            <a:endParaRPr lang="en-US" dirty="0"/>
          </a:p>
        </p:txBody>
      </p:sp>
      <p:sp>
        <p:nvSpPr>
          <p:cNvPr id="4" name="Title 3">
            <a:extLst>
              <a:ext uri="{FF2B5EF4-FFF2-40B4-BE49-F238E27FC236}">
                <a16:creationId xmlns:a16="http://schemas.microsoft.com/office/drawing/2014/main" id="{46E04EC2-7216-BB1D-0031-A7F32A28C8B5}"/>
              </a:ext>
            </a:extLst>
          </p:cNvPr>
          <p:cNvSpPr>
            <a:spLocks noGrp="1"/>
          </p:cNvSpPr>
          <p:nvPr>
            <p:ph type="title"/>
          </p:nvPr>
        </p:nvSpPr>
        <p:spPr/>
        <p:txBody>
          <a:bodyPr/>
          <a:lstStyle/>
          <a:p>
            <a:r>
              <a:rPr lang="en-US" dirty="0" err="1"/>
              <a:t>Fotoelektrisk</a:t>
            </a:r>
            <a:r>
              <a:rPr lang="en-US" dirty="0"/>
              <a:t> </a:t>
            </a:r>
            <a:r>
              <a:rPr lang="en-US" dirty="0" err="1"/>
              <a:t>effekt</a:t>
            </a:r>
            <a:endParaRPr lang="en-US" dirty="0"/>
          </a:p>
        </p:txBody>
      </p:sp>
      <p:sp>
        <p:nvSpPr>
          <p:cNvPr id="5" name="Subtitle 4">
            <a:extLst>
              <a:ext uri="{FF2B5EF4-FFF2-40B4-BE49-F238E27FC236}">
                <a16:creationId xmlns:a16="http://schemas.microsoft.com/office/drawing/2014/main" id="{5C822EB7-DFD6-2AE4-D016-4D4B70BF433D}"/>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ECF4D5-9DF3-CA4C-EE4F-535559714C72}"/>
              </a:ext>
            </a:extLst>
          </p:cNvPr>
          <p:cNvSpPr>
            <a:spLocks noGrp="1"/>
          </p:cNvSpPr>
          <p:nvPr>
            <p:ph sz="half" idx="29"/>
          </p:nvPr>
        </p:nvSpPr>
        <p:spPr/>
        <p:txBody>
          <a:bodyPr/>
          <a:lstStyle/>
          <a:p>
            <a:r>
              <a:rPr lang="en-US" dirty="0"/>
              <a:t>Lys er </a:t>
            </a:r>
            <a:r>
              <a:rPr lang="en-US" dirty="0" err="1"/>
              <a:t>bølger</a:t>
            </a:r>
            <a:r>
              <a:rPr lang="en-US" dirty="0"/>
              <a:t>, med </a:t>
            </a:r>
            <a:r>
              <a:rPr lang="en-US" b="1" dirty="0" err="1"/>
              <a:t>frekvens</a:t>
            </a:r>
            <a:r>
              <a:rPr lang="en-US" dirty="0"/>
              <a:t> </a:t>
            </a:r>
            <a:r>
              <a:rPr lang="en-US" dirty="0" err="1"/>
              <a:t>og</a:t>
            </a:r>
            <a:r>
              <a:rPr lang="en-US" dirty="0"/>
              <a:t> </a:t>
            </a:r>
            <a:r>
              <a:rPr lang="en-US" b="1" dirty="0" err="1"/>
              <a:t>intensitet</a:t>
            </a:r>
            <a:endParaRPr lang="en-US" b="1" dirty="0"/>
          </a:p>
          <a:p>
            <a:r>
              <a:rPr lang="en-US" dirty="0" err="1"/>
              <a:t>Elektroner</a:t>
            </a:r>
            <a:r>
              <a:rPr lang="en-US" dirty="0"/>
              <a:t> </a:t>
            </a:r>
            <a:r>
              <a:rPr lang="en-US" dirty="0" err="1"/>
              <a:t>blir</a:t>
            </a:r>
            <a:r>
              <a:rPr lang="en-US" dirty="0"/>
              <a:t> </a:t>
            </a:r>
            <a:r>
              <a:rPr lang="en-US" dirty="0" err="1"/>
              <a:t>revet</a:t>
            </a:r>
            <a:r>
              <a:rPr lang="en-US" dirty="0"/>
              <a:t> </a:t>
            </a:r>
            <a:r>
              <a:rPr lang="en-US" dirty="0" err="1"/>
              <a:t>løs</a:t>
            </a:r>
            <a:r>
              <a:rPr lang="en-US" dirty="0"/>
              <a:t> av </a:t>
            </a:r>
            <a:r>
              <a:rPr lang="en-US" dirty="0" err="1"/>
              <a:t>lyset</a:t>
            </a:r>
            <a:r>
              <a:rPr lang="en-US" dirty="0"/>
              <a:t>, </a:t>
            </a:r>
            <a:r>
              <a:rPr lang="en-US" dirty="0" err="1"/>
              <a:t>og</a:t>
            </a:r>
            <a:r>
              <a:rPr lang="en-US" dirty="0"/>
              <a:t> lager </a:t>
            </a:r>
            <a:r>
              <a:rPr lang="en-US" dirty="0" err="1"/>
              <a:t>en</a:t>
            </a:r>
            <a:r>
              <a:rPr lang="en-US" dirty="0"/>
              <a:t> </a:t>
            </a:r>
            <a:r>
              <a:rPr lang="en-US" dirty="0" err="1"/>
              <a:t>strøm</a:t>
            </a:r>
            <a:r>
              <a:rPr lang="en-US" dirty="0"/>
              <a:t> </a:t>
            </a:r>
            <a:r>
              <a:rPr lang="en-US" dirty="0" err="1"/>
              <a:t>som</a:t>
            </a:r>
            <a:r>
              <a:rPr lang="en-US" dirty="0"/>
              <a:t> </a:t>
            </a:r>
            <a:r>
              <a:rPr lang="en-US" dirty="0" err="1"/>
              <a:t>kan</a:t>
            </a:r>
            <a:r>
              <a:rPr lang="en-US" dirty="0"/>
              <a:t> </a:t>
            </a:r>
            <a:r>
              <a:rPr lang="en-US" dirty="0" err="1"/>
              <a:t>måles</a:t>
            </a:r>
            <a:r>
              <a:rPr lang="en-US" dirty="0"/>
              <a:t>, </a:t>
            </a:r>
            <a:r>
              <a:rPr lang="en-US" dirty="0" err="1"/>
              <a:t>og</a:t>
            </a:r>
            <a:r>
              <a:rPr lang="en-US" dirty="0"/>
              <a:t> </a:t>
            </a:r>
            <a:r>
              <a:rPr lang="en-US" dirty="0" err="1"/>
              <a:t>kinetisk</a:t>
            </a:r>
            <a:r>
              <a:rPr lang="en-US" dirty="0"/>
              <a:t> </a:t>
            </a:r>
            <a:r>
              <a:rPr lang="en-US" dirty="0" err="1"/>
              <a:t>energi</a:t>
            </a:r>
            <a:r>
              <a:rPr lang="en-US" dirty="0"/>
              <a:t> </a:t>
            </a:r>
            <a:r>
              <a:rPr lang="en-US" dirty="0" err="1"/>
              <a:t>kan</a:t>
            </a:r>
            <a:r>
              <a:rPr lang="en-US" dirty="0"/>
              <a:t> </a:t>
            </a:r>
            <a:r>
              <a:rPr lang="en-US" dirty="0" err="1"/>
              <a:t>beregnes</a:t>
            </a:r>
            <a:endParaRPr lang="en-US" dirty="0"/>
          </a:p>
          <a:p>
            <a:r>
              <a:rPr lang="en-US" b="1" dirty="0" err="1"/>
              <a:t>Eksperiment</a:t>
            </a:r>
            <a:r>
              <a:rPr lang="en-US" b="1" dirty="0"/>
              <a:t> </a:t>
            </a:r>
            <a:r>
              <a:rPr lang="en-US" b="1" dirty="0" err="1"/>
              <a:t>stemte</a:t>
            </a:r>
            <a:r>
              <a:rPr lang="en-US" b="1" dirty="0"/>
              <a:t> </a:t>
            </a:r>
            <a:r>
              <a:rPr lang="en-US" b="1" dirty="0" err="1"/>
              <a:t>ikke</a:t>
            </a:r>
            <a:r>
              <a:rPr lang="en-US" b="1" dirty="0"/>
              <a:t> med </a:t>
            </a:r>
            <a:r>
              <a:rPr lang="en-US" b="1" dirty="0" err="1"/>
              <a:t>klassisk</a:t>
            </a:r>
            <a:r>
              <a:rPr lang="en-US" b="1" dirty="0"/>
              <a:t> </a:t>
            </a:r>
            <a:r>
              <a:rPr lang="en-US" b="1" dirty="0" err="1"/>
              <a:t>teori</a:t>
            </a:r>
            <a:endParaRPr lang="en-US" b="1" dirty="0"/>
          </a:p>
          <a:p>
            <a:endParaRPr lang="en-US" b="1" dirty="0"/>
          </a:p>
        </p:txBody>
      </p:sp>
      <p:sp>
        <p:nvSpPr>
          <p:cNvPr id="7" name="Footer Placeholder 6">
            <a:extLst>
              <a:ext uri="{FF2B5EF4-FFF2-40B4-BE49-F238E27FC236}">
                <a16:creationId xmlns:a16="http://schemas.microsoft.com/office/drawing/2014/main" id="{DA3500C6-DC15-8A9C-F75C-954070DA6D6C}"/>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C132111-F9C5-4075-B3CA-524BAFEBEF95}"/>
              </a:ext>
            </a:extLst>
          </p:cNvPr>
          <p:cNvSpPr>
            <a:spLocks noGrp="1"/>
          </p:cNvSpPr>
          <p:nvPr>
            <p:ph type="sldNum" sz="quarter" idx="12"/>
          </p:nvPr>
        </p:nvSpPr>
        <p:spPr/>
        <p:txBody>
          <a:bodyPr/>
          <a:lstStyle/>
          <a:p>
            <a:r>
              <a:rPr lang="en-US"/>
              <a:t>Side </a:t>
            </a:r>
            <a:fld id="{5251F420-7306-4E7C-A79E-F31A38F7D392}" type="slidenum">
              <a:rPr lang="en-US" smtClean="0"/>
              <a:pPr/>
              <a:t>9</a:t>
            </a:fld>
            <a:endParaRPr lang="en-US" dirty="0"/>
          </a:p>
        </p:txBody>
      </p:sp>
    </p:spTree>
    <p:extLst>
      <p:ext uri="{BB962C8B-B14F-4D97-AF65-F5344CB8AC3E}">
        <p14:creationId xmlns:p14="http://schemas.microsoft.com/office/powerpoint/2010/main" val="39907599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3.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5376</TotalTime>
  <Words>631</Words>
  <Application>Microsoft Macintosh PowerPoint</Application>
  <PresentationFormat>Widescreen</PresentationFormat>
  <Paragraphs>98</Paragraphs>
  <Slides>21</Slides>
  <Notes>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Arial, sans-serif</vt:lpstr>
      <vt:lpstr>Calibri</vt:lpstr>
      <vt:lpstr>Office Theme</vt:lpstr>
      <vt:lpstr>KJM2601 – forelesning 1</vt:lpstr>
      <vt:lpstr>Sterk tro på klassisk fysikk rundt 1900</vt:lpstr>
      <vt:lpstr>Idalisert sort legeme</vt:lpstr>
      <vt:lpstr>Sortlegemestråling</vt:lpstr>
      <vt:lpstr>Max Planck (1858-1957)</vt:lpstr>
      <vt:lpstr>I filmer vises ofte støping (!) av jernsverd ...</vt:lpstr>
      <vt:lpstr>Spektrum fra LibreTexts</vt:lpstr>
      <vt:lpstr>Albert Einstein (1879–1955)</vt:lpstr>
      <vt:lpstr>Fotoelektrisk effekt</vt:lpstr>
      <vt:lpstr>Louis de Broglie (1892-1987)</vt:lpstr>
      <vt:lpstr>Diffraksjon av lysbølger, figur 1.6 i Engel</vt:lpstr>
      <vt:lpstr>PowerPoint Presentation</vt:lpstr>
      <vt:lpstr>Dobbeltspalteforsøk og Schrödingers katt</vt:lpstr>
      <vt:lpstr>PowerPoint Presentation</vt:lpstr>
      <vt:lpstr>PowerPoint Presentation</vt:lpstr>
      <vt:lpstr>Ved lav intensitet vil enkeltpartikler nå frem til skjermen</vt:lpstr>
      <vt:lpstr>PowerPoint Presentation</vt:lpstr>
      <vt:lpstr>Niels Bohr (1885-1962)</vt:lpstr>
      <vt:lpstr>Klassisk atom er ustablit </vt:lpstr>
      <vt:lpstr>Bohrs kvantiseringshypotese</vt:lpstr>
      <vt:lpstr>Kombinasjon av betingelser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16</cp:revision>
  <dcterms:created xsi:type="dcterms:W3CDTF">2024-08-16T13:12:00Z</dcterms:created>
  <dcterms:modified xsi:type="dcterms:W3CDTF">2024-08-22T10:01:53Z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